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9" r:id="rId2"/>
    <p:sldId id="366" r:id="rId3"/>
    <p:sldId id="367" r:id="rId4"/>
    <p:sldId id="390" r:id="rId5"/>
    <p:sldId id="378" r:id="rId6"/>
    <p:sldId id="379" r:id="rId7"/>
    <p:sldId id="380" r:id="rId8"/>
    <p:sldId id="381" r:id="rId9"/>
    <p:sldId id="369" r:id="rId10"/>
    <p:sldId id="382" r:id="rId11"/>
    <p:sldId id="383" r:id="rId12"/>
    <p:sldId id="384" r:id="rId13"/>
    <p:sldId id="385" r:id="rId14"/>
    <p:sldId id="386" r:id="rId15"/>
    <p:sldId id="376" r:id="rId16"/>
    <p:sldId id="387" r:id="rId17"/>
    <p:sldId id="389" r:id="rId18"/>
    <p:sldId id="388" r:id="rId19"/>
    <p:sldId id="371" r:id="rId20"/>
    <p:sldId id="372" r:id="rId21"/>
    <p:sldId id="373" r:id="rId22"/>
    <p:sldId id="375" r:id="rId23"/>
  </p:sldIdLst>
  <p:sldSz cx="10080625" cy="5670550"/>
  <p:notesSz cx="7772400" cy="10058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6" autoAdjust="0"/>
    <p:restoredTop sz="65888" autoAdjust="0"/>
  </p:normalViewPr>
  <p:slideViewPr>
    <p:cSldViewPr snapToGrid="0">
      <p:cViewPr varScale="1">
        <p:scale>
          <a:sx n="77" d="100"/>
          <a:sy n="77" d="100"/>
        </p:scale>
        <p:origin x="1209" y="2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D9E3E-F5B8-9750-6477-BF7B8CB3D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6A46577-764D-3DE7-6EAE-172B671D86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C10583B-34B9-05F6-FC79-D4CD39E4DE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4C2251C-F645-9D01-8CD4-54AD099046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3299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08B15-1503-1713-B405-9FC60627E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C37A0AF-E265-CEAC-DD52-BA814CD90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4F32BF9-76F6-2185-11FA-1F9274D83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81B38A8-A783-164D-23F3-2519E832E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9053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F751B-4FEA-51A0-9329-D249AC946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9F1898-878B-2D94-AA1B-627BE4445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3DECA2-F629-F3D1-5399-005F77B3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AD4911-7BD1-DF18-65E7-8FDB6E5CF8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356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9666B-1C94-54A5-27DB-0388AF77F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B676AE-0BF0-C361-36EE-0CA534847D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7E503F5-E77B-8429-F0A9-24A04C890A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71BB3D3-E0D0-27AD-9F2E-E654BED8C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1464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C7A7F-D216-8D4E-4B4B-4FB28680B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8FAEED-C7DC-1924-8A55-64BF2CC9F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1DE9D19-27B1-4F36-38D7-1C149888E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D8586EC-408A-10A4-4C5F-67431658F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1044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502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E1D55-15C5-C6DD-9E3F-D3F3C162C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0CD48DD-30DF-3F65-D1C6-240BAC0F7F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E01514C-E0D5-76E7-FBE0-36B598AE80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F6E0AA0-7D95-020B-53F4-3B14DABCBE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068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50A88-9CE0-1D1F-6B72-715946435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1E959CC-13D5-4552-8DFB-F28253E667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E8BFDD-CE6A-4063-7197-7D56C04A7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4BAFDB-66A9-0E25-0968-9C5EA00113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8392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49B01-E66A-1719-7CCE-1937879D5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821103D-A23F-E16D-23DC-32F80D116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D96E801-A4A9-A6E4-C9C0-B0330F03E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E8A71C4-6F53-CD1E-43DC-CCF2DF4E54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8314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4552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0371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20675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1892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9499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D539C-13EC-49BF-38AE-AFA6E341B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8E4721-9569-0F9A-2718-11AE10CE44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D283BE-81AF-D2FB-1D6F-3B7215B85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F16772-D5A8-238F-3831-F5DA15B910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193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5E751-A67E-18E5-C02C-615C82A56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AA42E2-C88F-C4F3-43A9-8221AA664E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BAAC01B-F968-6FBA-8574-8C6BF4B49F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A273344-79A1-6657-A054-F2D7068170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2097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19F91-B544-1CD0-9B88-D47EE7826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8F5562B-7444-91AB-571E-A5B3565B7C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13742E8-6F76-22C7-E024-986C2B9A75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6AE010C-4EAF-4FA7-37E5-3F6DA66C5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5259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DCEA1-55AA-4E03-D8F9-01273307C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8ECDE0-4351-F0C2-FEC9-04B76E3B5F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3ED6676-5829-0AEB-409C-8605E69BA8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4F9F9C-9F6B-3EE3-3024-1869E08A0A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795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4393C-3DCC-60C9-5DBF-61377303C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3C426F-BF78-9612-8DC6-1BC8A22C8D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2D5F18-1466-2DD7-C4C9-E57B28BF2D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1349BBC-0A6E-EB31-0747-DA26068E46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2216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81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O Meu Amigo em Forma</a:t>
            </a:r>
            <a:endParaRPr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 rtl="0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 rtl="0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466836" y="2047926"/>
            <a:ext cx="4403064" cy="186200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algn="l"/>
            <a:r>
              <a:rPr lang="it-IT" dirty="0">
                <a:latin typeface="Coolvetica"/>
              </a:rPr>
              <a:t>Novo</a:t>
            </a:r>
            <a:r>
              <a:rPr lang="it-IT" dirty="0" err="1">
                <a:latin typeface="Coolvetica"/>
              </a:rPr>
              <a:t>Abordagens</a:t>
            </a:r>
            <a:r>
              <a:rPr lang="it-IT" dirty="0">
                <a:latin typeface="Coolvetica"/>
              </a:rPr>
              <a:t>em</a:t>
            </a:r>
            <a:r>
              <a:rPr lang="it-IT" dirty="0" err="1">
                <a:latin typeface="Coolvetica"/>
              </a:rPr>
              <a:t>Gerenciando</a:t>
            </a:r>
            <a:r>
              <a:rPr lang="it-IT" dirty="0">
                <a:latin typeface="Coolvetica"/>
              </a:rPr>
              <a:t> </a:t>
            </a:r>
            <a:r>
              <a:rPr lang="it-IT" dirty="0" err="1">
                <a:latin typeface="Coolvetica"/>
              </a:rPr>
              <a:t>EDs</a:t>
            </a:r>
            <a:r>
              <a:rPr lang="it-IT" dirty="0">
                <a:latin typeface="Coolvetica"/>
              </a:rPr>
              <a:t>no Desporto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Dr. Valério Zaccaria</a:t>
            </a: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Criança</a:t>
            </a:r>
            <a:r>
              <a:rPr lang="it-IT" sz="1800" dirty="0" err="1">
                <a:latin typeface="Coolvetica"/>
              </a:rPr>
              <a:t>Psiquiatra</a:t>
            </a:r>
            <a:endParaRPr lang="it-IT" sz="1800" dirty="0">
              <a:latin typeface="Coolvetica"/>
            </a:endParaRP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 err="1">
                <a:latin typeface="Coolvetica"/>
              </a:rPr>
              <a:t>Doutorado</a:t>
            </a:r>
            <a:r>
              <a:rPr lang="it-IT" sz="1800" dirty="0">
                <a:latin typeface="Coolvetica"/>
              </a:rPr>
              <a:t>.</a:t>
            </a:r>
            <a:r>
              <a:rPr lang="it-IT" sz="1800" dirty="0" err="1">
                <a:latin typeface="Coolvetica"/>
              </a:rPr>
              <a:t>Estudioso</a:t>
            </a:r>
            <a:r>
              <a:rPr lang="it-IT" sz="1800" dirty="0">
                <a:latin typeface="Coolvetica"/>
              </a:rPr>
              <a:t>em Clínica</a:t>
            </a:r>
            <a:r>
              <a:rPr lang="it-IT" sz="1800" dirty="0" err="1">
                <a:latin typeface="Coolvetica"/>
              </a:rPr>
              <a:t>Experimental</a:t>
            </a:r>
            <a:r>
              <a:rPr lang="it-IT" sz="1800" dirty="0">
                <a:latin typeface="Coolvetica"/>
              </a:rPr>
              <a:t> </a:t>
            </a:r>
            <a:r>
              <a:rPr lang="it-IT" sz="1800" dirty="0" err="1">
                <a:latin typeface="Coolvetica"/>
              </a:rPr>
              <a:t>Neurociência</a:t>
            </a:r>
            <a:r>
              <a:rPr lang="it-IT" sz="1800" dirty="0">
                <a:latin typeface="Coolvetica"/>
              </a:rPr>
              <a:t>e</a:t>
            </a:r>
            <a:r>
              <a:rPr lang="it-IT" sz="1800" dirty="0" err="1">
                <a:latin typeface="Coolvetica"/>
              </a:rPr>
              <a:t>Psiquiatria</a:t>
            </a:r>
            <a:endParaRPr lang="it-IT" sz="1800" dirty="0">
              <a:latin typeface="Coolvetica"/>
            </a:endParaRP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Departamento de Recursos Humanos</a:t>
            </a:r>
            <a:r>
              <a:rPr lang="it-IT" sz="1800" dirty="0" err="1">
                <a:latin typeface="Coolvetica"/>
              </a:rPr>
              <a:t>Neurociência</a:t>
            </a:r>
            <a:endParaRPr lang="it-IT" sz="1800" dirty="0">
              <a:latin typeface="Coolvetica"/>
            </a:endParaRP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Universidade Sapienza de Roma</a:t>
            </a: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62FB-286A-4C9E-F779-4ED6E1976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DCCC58C-158E-C004-2437-F3D9559A8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FC9E8E0-86AF-72EB-E343-73C8C3669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Porquê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Exercício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É</a:t>
            </a:r>
            <a:r>
              <a:rPr lang="it-IT" sz="4000" dirty="0">
                <a:latin typeface="Coolvetica"/>
              </a:rPr>
              <a:t>Não</a:t>
            </a:r>
            <a:r>
              <a:rPr lang="it-IT" sz="4000" dirty="0" err="1">
                <a:latin typeface="Coolvetica"/>
              </a:rPr>
              <a:t>Mais longo</a:t>
            </a:r>
            <a:r>
              <a:rPr lang="it-IT" sz="4000" dirty="0">
                <a:latin typeface="Coolvetica"/>
              </a:rPr>
              <a:t>'</a:t>
            </a:r>
            <a:r>
              <a:rPr lang="it-IT" sz="4000" dirty="0" err="1">
                <a:latin typeface="Coolvetica"/>
              </a:rPr>
              <a:t>Proibido</a:t>
            </a:r>
            <a:r>
              <a:rPr lang="it-IT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09CA98F8-C870-6A1F-CFD7-7AFBCF2F6E8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BD749F4-BD00-E8C5-C5B8-190E55385F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DFB2F2D-0DBA-1BB3-7567-4844E5E27F0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F06DBAD-5CD7-4A3A-3A40-1DADC21C055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0F1407DC-412F-2751-F763-1AD24A198958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it-IT" sz="2400" b="1" dirty="0" err="1">
                <a:latin typeface="Coolvetica"/>
              </a:rPr>
              <a:t>Físico</a:t>
            </a:r>
            <a:r>
              <a:rPr lang="it-IT" sz="2400" b="1" dirty="0">
                <a:latin typeface="Coolvetica"/>
              </a:rPr>
              <a:t>benefícios</a:t>
            </a:r>
          </a:p>
          <a:p>
            <a:pPr marL="342900" indent="-342900" algn="l" rtl="0">
              <a:buFontTx/>
              <a:buChar char="-"/>
            </a:pPr>
            <a:r>
              <a:rPr lang="it-IT" sz="2400" dirty="0" err="1">
                <a:latin typeface="Coolvetica"/>
              </a:rPr>
              <a:t>Mantém</a:t>
            </a:r>
            <a:r>
              <a:rPr lang="it-IT" sz="2400" dirty="0">
                <a:latin typeface="Coolvetica"/>
              </a:rPr>
              <a:t>Aptidão física, massa muscular e saúde óssea</a:t>
            </a:r>
            <a:r>
              <a:rPr lang="it-IT" sz="2400" dirty="0" err="1">
                <a:latin typeface="Coolvetica"/>
              </a:rPr>
              <a:t>durante</a:t>
            </a:r>
            <a:r>
              <a:rPr lang="it-IT" sz="2400" dirty="0">
                <a:latin typeface="Coolvetica"/>
              </a:rPr>
              <a:t>recuperação</a:t>
            </a:r>
          </a:p>
          <a:p>
            <a:pPr marL="342900" indent="-342900" algn="l" rtl="0">
              <a:buFontTx/>
              <a:buChar char="-"/>
            </a:pPr>
            <a:r>
              <a:rPr lang="it-IT" sz="2400" dirty="0" err="1">
                <a:latin typeface="Coolvetica"/>
              </a:rPr>
              <a:t>Previne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descondicionamento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isso</a:t>
            </a:r>
            <a:r>
              <a:rPr lang="it-IT" sz="2400" dirty="0">
                <a:latin typeface="Coolvetica"/>
              </a:rPr>
              <a:t>lata</a:t>
            </a:r>
            <a:r>
              <a:rPr lang="it-IT" sz="2400" dirty="0" err="1">
                <a:latin typeface="Coolvetica"/>
              </a:rPr>
              <a:t>ocorrer</a:t>
            </a:r>
            <a:r>
              <a:rPr lang="it-IT" sz="2400" dirty="0">
                <a:latin typeface="Coolvetica"/>
              </a:rPr>
              <a:t>com</a:t>
            </a:r>
            <a:r>
              <a:rPr lang="it-IT" sz="2400" dirty="0" err="1">
                <a:latin typeface="Coolvetica"/>
              </a:rPr>
              <a:t>prolongado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inatividade</a:t>
            </a:r>
            <a:endParaRPr lang="it-IT" sz="2400" dirty="0">
              <a:latin typeface="Coolvetica"/>
            </a:endParaRPr>
          </a:p>
          <a:p>
            <a:pPr marL="342900" indent="-342900" algn="l" rtl="0">
              <a:buFontTx/>
              <a:buChar char="-"/>
            </a:pPr>
            <a:r>
              <a:rPr lang="it-IT" sz="2400" dirty="0">
                <a:latin typeface="Coolvetica"/>
              </a:rPr>
              <a:t>Apoia o equilíbrio energético e a</a:t>
            </a:r>
            <a:r>
              <a:rPr lang="it-IT" sz="2400" dirty="0" err="1">
                <a:latin typeface="Coolvetica"/>
              </a:rPr>
              <a:t>metabólico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regulamento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quando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ingestão</a:t>
            </a:r>
            <a:r>
              <a:rPr lang="it-IT" sz="2400" dirty="0">
                <a:latin typeface="Coolvetica"/>
              </a:rPr>
              <a:t>e atividade são</a:t>
            </a:r>
            <a:r>
              <a:rPr lang="it-IT" sz="2400" dirty="0" err="1">
                <a:latin typeface="Coolvetica"/>
              </a:rPr>
              <a:t>gerenciou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apropriadamente</a:t>
            </a:r>
            <a:endParaRPr lang="it-IT" sz="2400" dirty="0">
              <a:latin typeface="Coolvetica"/>
            </a:endParaRPr>
          </a:p>
          <a:p>
            <a:pPr rtl="0" algn="l"/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399447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6F44D-5576-9527-A72B-DBE44C522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66C36FF-4C93-F091-BE05-2D4641E49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43100D7-2AF1-96BC-0D56-DC80F42F1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Porquê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Exercício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É</a:t>
            </a:r>
            <a:r>
              <a:rPr lang="it-IT" sz="4000" dirty="0">
                <a:latin typeface="Coolvetica"/>
              </a:rPr>
              <a:t>Não</a:t>
            </a:r>
            <a:r>
              <a:rPr lang="it-IT" sz="4000" dirty="0" err="1">
                <a:latin typeface="Coolvetica"/>
              </a:rPr>
              <a:t>Mais longo</a:t>
            </a:r>
            <a:r>
              <a:rPr lang="it-IT" sz="4000" dirty="0">
                <a:latin typeface="Coolvetica"/>
              </a:rPr>
              <a:t>'</a:t>
            </a:r>
            <a:r>
              <a:rPr lang="it-IT" sz="4000" dirty="0" err="1">
                <a:latin typeface="Coolvetica"/>
              </a:rPr>
              <a:t>Proibido</a:t>
            </a:r>
            <a:r>
              <a:rPr lang="it-IT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87558EDA-13B1-2C89-4220-090B1E407B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A589733D-00E7-9A23-1499-71A5963BB28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81BD36C-BDBC-6B21-0CA0-D256718F64F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46CDF37F-7D05-DDA9-BD4C-AE87F6F8516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96B2742-1AE3-5DE1-A1CD-9008F92A41CC}"/>
              </a:ext>
            </a:extLst>
          </p:cNvPr>
          <p:cNvSpPr txBox="1"/>
          <p:nvPr/>
        </p:nvSpPr>
        <p:spPr>
          <a:xfrm>
            <a:off x="504000" y="1127115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it-IT" sz="2400" b="1" dirty="0" err="1">
                <a:latin typeface="Coolvetica"/>
              </a:rPr>
              <a:t>Psicológico</a:t>
            </a:r>
            <a:r>
              <a:rPr lang="it-IT" sz="2400" b="1" dirty="0">
                <a:latin typeface="Coolvetica"/>
              </a:rPr>
              <a:t>benefícios</a:t>
            </a:r>
          </a:p>
          <a:p>
            <a:pPr marL="342900" indent="-342900" algn="l" rtl="0">
              <a:buFontTx/>
              <a:buChar char="-"/>
            </a:pPr>
            <a:r>
              <a:rPr lang="it-IT" sz="2400" dirty="0" err="1">
                <a:latin typeface="Coolvetica"/>
              </a:rPr>
              <a:t>Exercício</a:t>
            </a:r>
            <a:r>
              <a:rPr lang="it-IT" sz="2400" dirty="0">
                <a:latin typeface="Coolvetica"/>
              </a:rPr>
              <a:t>lata</a:t>
            </a:r>
            <a:r>
              <a:rPr lang="it-IT" sz="2400" dirty="0" err="1">
                <a:latin typeface="Coolvetica"/>
              </a:rPr>
              <a:t>melhorar</a:t>
            </a:r>
            <a:r>
              <a:rPr lang="it-IT" sz="2400" dirty="0">
                <a:latin typeface="Coolvetica"/>
              </a:rPr>
              <a:t>humor,</a:t>
            </a:r>
            <a:r>
              <a:rPr lang="it-IT" sz="2400" dirty="0" err="1">
                <a:latin typeface="Coolvetica"/>
              </a:rPr>
              <a:t>ansiedade</a:t>
            </a:r>
            <a:r>
              <a:rPr lang="it-IT" sz="2400" dirty="0">
                <a:latin typeface="Coolvetica"/>
              </a:rPr>
              <a:t>, e auto-</a:t>
            </a:r>
            <a:r>
              <a:rPr lang="it-IT" sz="2400" dirty="0" err="1">
                <a:latin typeface="Coolvetica"/>
              </a:rPr>
              <a:t>estima</a:t>
            </a:r>
            <a:r>
              <a:rPr lang="it-IT" sz="2400" dirty="0">
                <a:latin typeface="Coolvetica"/>
              </a:rPr>
              <a:t>num</a:t>
            </a:r>
            <a:r>
              <a:rPr lang="it-IT" sz="2400" dirty="0" err="1">
                <a:latin typeface="Coolvetica"/>
              </a:rPr>
              <a:t>controlado</a:t>
            </a:r>
            <a:r>
              <a:rPr lang="it-IT" sz="2400" dirty="0">
                <a:latin typeface="Coolvetica"/>
              </a:rPr>
              <a:t>definição</a:t>
            </a:r>
          </a:p>
          <a:p>
            <a:pPr marL="342900" indent="-342900" algn="l" rtl="0">
              <a:buFontTx/>
              <a:buChar char="-"/>
            </a:pPr>
            <a:r>
              <a:rPr lang="it-IT" sz="2400" dirty="0">
                <a:latin typeface="Coolvetica"/>
              </a:rPr>
              <a:t>Suporta um</a:t>
            </a:r>
            <a:r>
              <a:rPr lang="it-IT" sz="2400" dirty="0" err="1">
                <a:latin typeface="Coolvetica"/>
              </a:rPr>
              <a:t>saudável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relação</a:t>
            </a:r>
            <a:r>
              <a:rPr lang="it-IT" sz="2400" dirty="0">
                <a:latin typeface="Coolvetica"/>
              </a:rPr>
              <a:t>com o corpo e</a:t>
            </a:r>
            <a:r>
              <a:rPr lang="it-IT" sz="2400" dirty="0" err="1">
                <a:latin typeface="Coolvetica"/>
              </a:rPr>
              <a:t>reduz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culpa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associado</a:t>
            </a:r>
            <a:r>
              <a:rPr lang="it-IT" sz="2400" dirty="0">
                <a:latin typeface="Coolvetica"/>
              </a:rPr>
              <a:t>com</a:t>
            </a:r>
            <a:r>
              <a:rPr lang="it-IT" sz="2400" dirty="0" err="1">
                <a:latin typeface="Coolvetica"/>
              </a:rPr>
              <a:t>movimento</a:t>
            </a:r>
            <a:endParaRPr lang="it-IT" sz="2400" dirty="0">
              <a:latin typeface="Coolvetica"/>
            </a:endParaRPr>
          </a:p>
          <a:p>
            <a:pPr marL="342900" indent="-342900" algn="l" rtl="0">
              <a:buFontTx/>
              <a:buChar char="-"/>
            </a:pPr>
            <a:r>
              <a:rPr lang="it-IT" sz="2400" dirty="0" err="1">
                <a:latin typeface="Coolvetica"/>
              </a:rPr>
              <a:t>Estruturado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exercício</a:t>
            </a:r>
            <a:r>
              <a:rPr lang="it-IT" sz="2400" dirty="0">
                <a:latin typeface="Coolvetica"/>
              </a:rPr>
              <a:t>lata</a:t>
            </a:r>
            <a:r>
              <a:rPr lang="it-IT" sz="2400" dirty="0" err="1">
                <a:latin typeface="Coolvetica"/>
              </a:rPr>
              <a:t>melhorar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motivação</a:t>
            </a:r>
            <a:r>
              <a:rPr lang="it-IT" sz="2400" dirty="0">
                <a:latin typeface="Coolvetica"/>
              </a:rPr>
              <a:t>e</a:t>
            </a:r>
            <a:r>
              <a:rPr lang="it-IT" sz="2400" dirty="0" err="1">
                <a:latin typeface="Coolvetica"/>
              </a:rPr>
              <a:t>adesão</a:t>
            </a:r>
            <a:r>
              <a:rPr lang="it-IT" sz="2400" dirty="0">
                <a:latin typeface="Coolvetica"/>
              </a:rPr>
              <a:t>para tratamento</a:t>
            </a:r>
            <a:r>
              <a:rPr lang="it-IT" sz="2400" dirty="0" err="1">
                <a:latin typeface="Coolvetica"/>
              </a:rPr>
              <a:t>quando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integrado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em</a:t>
            </a:r>
            <a:r>
              <a:rPr lang="it-IT" sz="2400" dirty="0">
                <a:latin typeface="Coolvetica"/>
              </a:rPr>
              <a:t>terapia</a:t>
            </a:r>
          </a:p>
          <a:p>
            <a:pPr rtl="0" algn="l"/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492956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1D4DC-9CFF-5E98-A0A3-E1C2EF8A1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5044B2B-2038-DB2A-CB80-A54785217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645ACC4-56B7-0C6D-A664-483F81FE7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Porquê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Exercício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É</a:t>
            </a:r>
            <a:r>
              <a:rPr lang="it-IT" sz="4000" dirty="0">
                <a:latin typeface="Coolvetica"/>
              </a:rPr>
              <a:t>Não</a:t>
            </a:r>
            <a:r>
              <a:rPr lang="it-IT" sz="4000" dirty="0" err="1">
                <a:latin typeface="Coolvetica"/>
              </a:rPr>
              <a:t>Mais longo</a:t>
            </a:r>
            <a:r>
              <a:rPr lang="it-IT" sz="4000" dirty="0">
                <a:latin typeface="Coolvetica"/>
              </a:rPr>
              <a:t>'</a:t>
            </a:r>
            <a:r>
              <a:rPr lang="it-IT" sz="4000" dirty="0" err="1">
                <a:latin typeface="Coolvetica"/>
              </a:rPr>
              <a:t>Proibido</a:t>
            </a:r>
            <a:r>
              <a:rPr lang="it-IT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40F74E7-0EED-D8A3-1392-0CAC26748C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F89C14B-D491-1FDB-A2D5-4E5C47EBAF7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D6F867-4512-F642-5B19-7D7C20BFDF8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796CA25-53E0-7B5F-16BD-3785C75747B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8F9E4E8-2BD8-0579-F5C2-784AB780EE17}"/>
              </a:ext>
            </a:extLst>
          </p:cNvPr>
          <p:cNvSpPr txBox="1"/>
          <p:nvPr/>
        </p:nvSpPr>
        <p:spPr>
          <a:xfrm>
            <a:off x="504000" y="1127115"/>
            <a:ext cx="87554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it-IT" sz="2400" b="1" dirty="0" err="1">
                <a:latin typeface="Coolvetica"/>
              </a:rPr>
              <a:t>Evitando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não intencional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ofensa</a:t>
            </a:r>
            <a:endParaRPr lang="it-IT" sz="2400" b="1" dirty="0">
              <a:latin typeface="Coolvetica"/>
            </a:endParaRPr>
          </a:p>
          <a:p>
            <a:pPr marL="342900" indent="-342900" algn="l" rtl="0">
              <a:buFontTx/>
              <a:buChar char="-"/>
            </a:pPr>
            <a:r>
              <a:rPr lang="it-IT" sz="2400" dirty="0">
                <a:latin typeface="Coolvetica"/>
              </a:rPr>
              <a:t>Concluir</a:t>
            </a:r>
            <a:r>
              <a:rPr lang="it-IT" sz="2400" dirty="0" err="1">
                <a:latin typeface="Coolvetica"/>
              </a:rPr>
              <a:t>proibição</a:t>
            </a:r>
            <a:r>
              <a:rPr lang="it-IT" sz="2400" dirty="0">
                <a:latin typeface="Coolvetica"/>
              </a:rPr>
              <a:t>pode levar a</a:t>
            </a:r>
            <a:r>
              <a:rPr lang="it-IT" sz="2400" dirty="0" err="1">
                <a:latin typeface="Coolvetica"/>
              </a:rPr>
              <a:t>aumentado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obsessão</a:t>
            </a:r>
            <a:r>
              <a:rPr lang="it-IT" sz="2400" dirty="0">
                <a:latin typeface="Coolvetica"/>
              </a:rPr>
              <a:t>ou secreto</a:t>
            </a:r>
            <a:r>
              <a:rPr lang="it-IT" sz="2400" dirty="0" err="1">
                <a:latin typeface="Coolvetica"/>
              </a:rPr>
              <a:t>exercício</a:t>
            </a:r>
            <a:r>
              <a:rPr lang="it-IT" sz="2400" dirty="0">
                <a:latin typeface="Coolvetica"/>
              </a:rPr>
              <a:t>('</a:t>
            </a:r>
            <a:r>
              <a:rPr lang="it-IT" sz="2400" dirty="0" err="1">
                <a:latin typeface="Coolvetica"/>
              </a:rPr>
              <a:t>exercício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escondido</a:t>
            </a:r>
            <a:r>
              <a:rPr lang="it-IT" sz="2400" dirty="0">
                <a:latin typeface="Coolvetica"/>
              </a:rPr>
              <a:t>') em</a:t>
            </a:r>
            <a:r>
              <a:rPr lang="it-IT" sz="2400" dirty="0" err="1">
                <a:latin typeface="Coolvetica"/>
              </a:rPr>
              <a:t>pacientes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o qual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é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contraproducente</a:t>
            </a:r>
            <a:endParaRPr lang="it-IT" sz="2400" dirty="0">
              <a:latin typeface="Coolvetica"/>
            </a:endParaRPr>
          </a:p>
          <a:p>
            <a:pPr marL="342900" indent="-342900" algn="l" rtl="0">
              <a:buFontTx/>
              <a:buChar char="-"/>
            </a:pPr>
            <a:r>
              <a:rPr lang="it-IT" sz="2400" dirty="0" err="1">
                <a:latin typeface="Coolvetica"/>
              </a:rPr>
              <a:t>Restrição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maio</a:t>
            </a:r>
            <a:r>
              <a:rPr lang="it-IT" sz="2400" dirty="0">
                <a:latin typeface="Coolvetica"/>
              </a:rPr>
              <a:t>desencadear sentimentos de</a:t>
            </a:r>
            <a:r>
              <a:rPr lang="it-IT" sz="2400" dirty="0" err="1">
                <a:latin typeface="Coolvetica"/>
              </a:rPr>
              <a:t>privação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punição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piorando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ansiedade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depressão</a:t>
            </a:r>
            <a:r>
              <a:rPr lang="it-IT" sz="2400" dirty="0">
                <a:latin typeface="Coolvetica"/>
              </a:rPr>
              <a:t>, ou DE</a:t>
            </a:r>
            <a:r>
              <a:rPr lang="it-IT" sz="2400" dirty="0" err="1">
                <a:latin typeface="Coolvetica"/>
              </a:rPr>
              <a:t>comportamentos</a:t>
            </a:r>
            <a:endParaRPr lang="it-IT" sz="2400" dirty="0">
              <a:latin typeface="Coolvetica"/>
            </a:endParaRPr>
          </a:p>
          <a:p>
            <a:pPr rtl="0" algn="l"/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84005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23082-41A9-3D91-E2BE-8C02D571B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2AC1DB1-B944-72C4-E43E-1B4BC624D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2BE7B3A-7F53-F9FF-9A1C-D2DB33A68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>
                <a:latin typeface="Coolvetica"/>
              </a:rPr>
              <a:t>Como</a:t>
            </a:r>
            <a:r>
              <a:rPr lang="it-IT" sz="4000" dirty="0" err="1">
                <a:latin typeface="Coolvetica"/>
              </a:rPr>
              <a:t>Exercício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É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Agora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Gerenciou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C06EB7E-8DE7-9D30-8AF6-32BCEA9C57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CEF478F-ABAE-81DF-D569-B7AD80AAB73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1370C29-3843-C8C3-45B6-FAF7211EF3C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D397E9D-D5A4-4BB6-1CD3-541938B8559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54C1B6A-180D-72EA-95DA-FA9A733E77EB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Wingdings" panose="05000000000000000000" pitchFamily="2" charset="2"/>
              <a:buChar char="§"/>
            </a:pPr>
            <a:r>
              <a:rPr lang="it-IT" sz="2400" b="1" dirty="0" err="1">
                <a:latin typeface="Coolvetica"/>
              </a:rPr>
              <a:t>Individualizado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prescrição</a:t>
            </a:r>
            <a:r>
              <a:rPr lang="it-IT" sz="2400" dirty="0">
                <a:latin typeface="Coolvetica"/>
              </a:rPr>
              <a:t>: frequência,</a:t>
            </a:r>
            <a:r>
              <a:rPr lang="it-IT" sz="2400" dirty="0" err="1">
                <a:latin typeface="Coolvetica"/>
              </a:rPr>
              <a:t>intensidade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tipo</a:t>
            </a:r>
            <a:r>
              <a:rPr lang="it-IT" sz="2400" dirty="0">
                <a:latin typeface="Coolvetica"/>
              </a:rPr>
              <a:t>, e a duração são</a:t>
            </a:r>
            <a:r>
              <a:rPr lang="it-IT" sz="2400" dirty="0" err="1">
                <a:latin typeface="Coolvetica"/>
              </a:rPr>
              <a:t>sob medida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com base em</a:t>
            </a:r>
            <a:r>
              <a:rPr lang="it-IT" sz="2400" dirty="0">
                <a:latin typeface="Coolvetica"/>
              </a:rPr>
              <a:t>no</a:t>
            </a:r>
            <a:r>
              <a:rPr lang="it-IT" sz="2400" dirty="0" err="1">
                <a:latin typeface="Coolvetica"/>
              </a:rPr>
              <a:t>do paciente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médico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estabilidade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nutricional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ingestão</a:t>
            </a:r>
            <a:r>
              <a:rPr lang="it-IT" sz="2400" dirty="0">
                <a:latin typeface="Coolvetica"/>
              </a:rPr>
              <a:t>, e</a:t>
            </a:r>
            <a:r>
              <a:rPr lang="it-IT" sz="2400" dirty="0" err="1">
                <a:latin typeface="Coolvetica"/>
              </a:rPr>
              <a:t>psicológico</a:t>
            </a:r>
            <a:r>
              <a:rPr lang="it-IT" sz="2400" dirty="0">
                <a:latin typeface="Coolvetica"/>
              </a:rPr>
              <a:t>estado</a:t>
            </a:r>
          </a:p>
          <a:p>
            <a:pPr marL="342900" indent="-342900" algn="l" rtl="0">
              <a:buFont typeface="Wingdings" panose="05000000000000000000" pitchFamily="2" charset="2"/>
              <a:buChar char="§"/>
            </a:pPr>
            <a:r>
              <a:rPr lang="it-IT" sz="2400" b="1" dirty="0">
                <a:latin typeface="Coolvetica"/>
              </a:rPr>
              <a:t>Perto</a:t>
            </a:r>
            <a:r>
              <a:rPr lang="it-IT" sz="2400" b="1" dirty="0" err="1">
                <a:latin typeface="Coolvetica"/>
              </a:rPr>
              <a:t>supervisão</a:t>
            </a:r>
            <a:r>
              <a:rPr lang="it-IT" sz="2400" dirty="0">
                <a:latin typeface="Coolvetica"/>
              </a:rPr>
              <a:t>: treinadores,</a:t>
            </a:r>
            <a:r>
              <a:rPr lang="it-IT" sz="2400" dirty="0" err="1">
                <a:latin typeface="Coolvetica"/>
              </a:rPr>
              <a:t>terapeutas</a:t>
            </a:r>
            <a:r>
              <a:rPr lang="it-IT" sz="2400" dirty="0">
                <a:latin typeface="Coolvetica"/>
              </a:rPr>
              <a:t>, e</a:t>
            </a:r>
            <a:r>
              <a:rPr lang="it-IT" sz="2400" dirty="0" err="1">
                <a:latin typeface="Coolvetica"/>
              </a:rPr>
              <a:t>médico</a:t>
            </a:r>
            <a:r>
              <a:rPr lang="it-IT" sz="2400" dirty="0">
                <a:latin typeface="Coolvetica"/>
              </a:rPr>
              <a:t>monitor de equipa para</a:t>
            </a:r>
            <a:r>
              <a:rPr lang="it-IT" sz="2400" dirty="0" err="1">
                <a:latin typeface="Coolvetica"/>
              </a:rPr>
              <a:t>sinais</a:t>
            </a:r>
            <a:r>
              <a:rPr lang="it-IT" sz="2400" dirty="0">
                <a:latin typeface="Coolvetica"/>
              </a:rPr>
              <a:t>de</a:t>
            </a:r>
            <a:r>
              <a:rPr lang="it-IT" sz="2400" dirty="0" err="1">
                <a:latin typeface="Coolvetica"/>
              </a:rPr>
              <a:t>overtraining</a:t>
            </a:r>
            <a:r>
              <a:rPr lang="it-IT" sz="2400" dirty="0">
                <a:latin typeface="Coolvetica"/>
              </a:rPr>
              <a:t>, fadiga ou compulsão</a:t>
            </a:r>
            <a:r>
              <a:rPr lang="it-IT" sz="2400" dirty="0" err="1">
                <a:latin typeface="Coolvetica"/>
              </a:rPr>
              <a:t>exercício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comportamentos</a:t>
            </a:r>
            <a:endParaRPr lang="it-IT" sz="2400" dirty="0">
              <a:latin typeface="Coolvetica"/>
            </a:endParaRPr>
          </a:p>
          <a:p>
            <a:pPr marL="342900" indent="-342900" algn="l" rtl="0">
              <a:buFont typeface="Wingdings" panose="05000000000000000000" pitchFamily="2" charset="2"/>
              <a:buChar char="§"/>
            </a:pPr>
            <a:r>
              <a:rPr lang="it-IT" sz="2400" b="1" dirty="0">
                <a:latin typeface="Coolvetica"/>
              </a:rPr>
              <a:t>Integração com tratamento</a:t>
            </a:r>
            <a:r>
              <a:rPr lang="it-IT" sz="2400" dirty="0">
                <a:latin typeface="Coolvetica"/>
              </a:rPr>
              <a:t>:</a:t>
            </a:r>
            <a:r>
              <a:rPr lang="it-IT" sz="2400" dirty="0" err="1">
                <a:latin typeface="Coolvetica"/>
              </a:rPr>
              <a:t>exercício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é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combinado</a:t>
            </a:r>
            <a:r>
              <a:rPr lang="it-IT" sz="2400" dirty="0">
                <a:latin typeface="Coolvetica"/>
              </a:rPr>
              <a:t>com</a:t>
            </a:r>
            <a:r>
              <a:rPr lang="it-IT" sz="2400" dirty="0" err="1">
                <a:latin typeface="Coolvetica"/>
              </a:rPr>
              <a:t>nutricional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reabilitação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psicoterapia</a:t>
            </a:r>
            <a:r>
              <a:rPr lang="it-IT" sz="2400" dirty="0">
                <a:latin typeface="Coolvetica"/>
              </a:rPr>
              <a:t>, e</a:t>
            </a:r>
            <a:r>
              <a:rPr lang="it-IT" sz="2400" dirty="0" err="1">
                <a:latin typeface="Coolvetica"/>
              </a:rPr>
              <a:t>médico</a:t>
            </a:r>
            <a:r>
              <a:rPr lang="it-IT" sz="2400" dirty="0">
                <a:latin typeface="Coolvetica"/>
              </a:rPr>
              <a:t>monitorização</a:t>
            </a:r>
          </a:p>
        </p:txBody>
      </p:sp>
    </p:spTree>
    <p:extLst>
      <p:ext uri="{BB962C8B-B14F-4D97-AF65-F5344CB8AC3E}">
        <p14:creationId xmlns:p14="http://schemas.microsoft.com/office/powerpoint/2010/main" val="2358836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D8C71-907B-894A-B5A1-F3978D523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101EAAE1-2D97-CE17-00BE-8E7FF2D7439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2F47EA8-332F-C58D-AA9C-EEC383C8ED0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1EB29E9A-7997-6EE6-8658-CD16A553E6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5E1CDF75-834D-592A-4343-384D91C3D77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7A0477D0-2977-2138-D545-C369F9D83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078477"/>
              </p:ext>
            </p:extLst>
          </p:nvPr>
        </p:nvGraphicFramePr>
        <p:xfrm>
          <a:off x="425229" y="321171"/>
          <a:ext cx="9229542" cy="4208993"/>
        </p:xfrm>
        <a:graphic>
          <a:graphicData uri="http://schemas.openxmlformats.org/drawingml/2006/table">
            <a:tbl>
              <a:tblPr/>
              <a:tblGrid>
                <a:gridCol w="2094303">
                  <a:extLst>
                    <a:ext uri="{9D8B030D-6E8A-4147-A177-3AD203B41FA5}">
                      <a16:colId xmlns:a16="http://schemas.microsoft.com/office/drawing/2014/main" val="3107313413"/>
                    </a:ext>
                  </a:extLst>
                </a:gridCol>
                <a:gridCol w="3567620">
                  <a:extLst>
                    <a:ext uri="{9D8B030D-6E8A-4147-A177-3AD203B41FA5}">
                      <a16:colId xmlns:a16="http://schemas.microsoft.com/office/drawing/2014/main" val="1969288644"/>
                    </a:ext>
                  </a:extLst>
                </a:gridCol>
                <a:gridCol w="3567619">
                  <a:extLst>
                    <a:ext uri="{9D8B030D-6E8A-4147-A177-3AD203B41FA5}">
                      <a16:colId xmlns:a16="http://schemas.microsoft.com/office/drawing/2014/main" val="3281381126"/>
                    </a:ext>
                  </a:extLst>
                </a:gridCol>
              </a:tblGrid>
              <a:tr h="537986"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Categoria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>
                          <a:latin typeface="Coolvetica"/>
                        </a:rPr>
                        <a:t>Seguro /</a:t>
                      </a:r>
                      <a:r>
                        <a:rPr lang="it-IT" sz="1400" b="1" dirty="0" err="1">
                          <a:latin typeface="Coolvetica"/>
                        </a:rPr>
                        <a:t>Recomendado</a:t>
                      </a:r>
                      <a:r>
                        <a:rPr lang="it-IT" sz="1400" b="1" dirty="0">
                          <a:latin typeface="Coolvetica"/>
                        </a:rPr>
                        <a:t>Práticas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Arriscado</a:t>
                      </a:r>
                      <a:r>
                        <a:rPr lang="it-IT" sz="1400" b="1" dirty="0">
                          <a:latin typeface="Coolvetica"/>
                        </a:rPr>
                        <a:t>/ Para</a:t>
                      </a:r>
                      <a:r>
                        <a:rPr lang="it-IT" sz="1400" b="1" dirty="0" err="1">
                          <a:latin typeface="Coolvetica"/>
                        </a:rPr>
                        <a:t>Evitar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885241"/>
                  </a:ext>
                </a:extLst>
              </a:tr>
              <a:tr h="503577"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>
                          <a:latin typeface="Coolvetica"/>
                        </a:rPr>
                        <a:t>Frequência e Duração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Sessões curtas e moderadas (por exemplo, 20–40 min), 3–5 vezes/semana, dependendo do estado clínico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>
                          <a:latin typeface="Coolvetica"/>
                        </a:rPr>
                        <a:t>Treino diário excessivo, múltiplas sessões sem descanso, treinos prolongados de alta intensidade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026455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Intensidade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Intensidade baixa a moderada; frequência cardíaca e fadiga monitorizadas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>
                          <a:latin typeface="Coolvetica"/>
                        </a:rPr>
                        <a:t>Sessões de resistência ou força de alta intensidade que desafiam os limites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795221"/>
                  </a:ext>
                </a:extLst>
              </a:tr>
              <a:tr h="524871"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Tipo</a:t>
                      </a:r>
                      <a:r>
                        <a:rPr lang="it-IT" sz="1400" b="1" dirty="0">
                          <a:latin typeface="Coolvetica"/>
                        </a:rPr>
                        <a:t>de</a:t>
                      </a:r>
                      <a:r>
                        <a:rPr lang="it-IT" sz="1400" b="1" dirty="0" err="1">
                          <a:latin typeface="Coolvetica"/>
                        </a:rPr>
                        <a:t>Exercício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Atividades prazerosas e não competitivas (yoga, natação, caminhada, treino de resistência leve)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>
                          <a:latin typeface="Coolvetica"/>
                        </a:rPr>
                        <a:t>Competição de alta pressão, exercícios focados no desempenho ou no peso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476603"/>
                  </a:ext>
                </a:extLst>
              </a:tr>
              <a:tr h="509907"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>
                          <a:latin typeface="Coolvetica"/>
                        </a:rPr>
                        <a:t>Monitoramento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Supervisionado por equipa médica, nutricional e psicológica; integrar o feedback do atleta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Exercícios não supervisionados ou secretos; rotinas “compulsivas” ou ritualizadas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67651"/>
                  </a:ext>
                </a:extLst>
              </a:tr>
              <a:tr h="585714"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Finalidade</a:t>
                      </a:r>
                      <a:r>
                        <a:rPr lang="it-IT" sz="1400" b="1" dirty="0">
                          <a:latin typeface="Coolvetica"/>
                        </a:rPr>
                        <a:t>/ Foco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Saúde, recuperação funcional, apoio ao humor, envolvimento social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Perda de peso, queima de calorias, comportamento compensatório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759109"/>
                  </a:ext>
                </a:extLst>
              </a:tr>
              <a:tr h="625358"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Progressão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Aumento gradual à medida que o estado nutricional e a força física melhoram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Aumentos súbitos de intensidade, duração ou frequência sem autorização médica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0646478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it-IT" sz="1400" b="1" dirty="0" err="1">
                          <a:latin typeface="Coolvetica"/>
                        </a:rPr>
                        <a:t>Sinais</a:t>
                      </a:r>
                      <a:r>
                        <a:rPr lang="it-IT" sz="1400" b="1" dirty="0">
                          <a:latin typeface="Coolvetica"/>
                        </a:rPr>
                        <a:t>Parar /</a:t>
                      </a:r>
                      <a:r>
                        <a:rPr lang="it-IT" sz="1400" b="1" dirty="0" err="1">
                          <a:latin typeface="Coolvetica"/>
                        </a:rPr>
                        <a:t>Reavaliar</a:t>
                      </a:r>
                      <a:endParaRPr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Fadiga, tonturas, palpitações, lesões, irregularidades menstruais, agravamento dos comportamentos de DE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0" algn="l">
                        <a:buNone/>
                      </a:pPr>
                      <a:r>
                        <a:rPr lang="en-US" sz="1200" dirty="0">
                          <a:latin typeface="Coolvetica"/>
                        </a:rPr>
                        <a:t>Ignorar os sinais de alerta e continuar apesar dos alertas médicos ou psicológicos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163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264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327D2DB9-EC89-B592-BBE5-B1EA8205F84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CDAE67F-DC11-C08A-F088-811F7A749A8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34BC751A-EC25-9218-E2DE-E8D5D1FA637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1A2774A-FE67-6A69-2FF8-BFFADA43F1E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6E528DC-D488-6920-FF11-C66412776A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7211" y="359958"/>
            <a:ext cx="5925577" cy="220578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80A7950-8CA2-0078-B9FB-442053A21866}"/>
              </a:ext>
            </a:extLst>
          </p:cNvPr>
          <p:cNvSpPr txBox="1"/>
          <p:nvPr/>
        </p:nvSpPr>
        <p:spPr>
          <a:xfrm>
            <a:off x="344202" y="2827169"/>
            <a:ext cx="6163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rtl="0" algn="l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Disfuncional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exercício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é</a:t>
            </a:r>
            <a:r>
              <a:rPr lang="it-IT" sz="2400" dirty="0">
                <a:latin typeface="Coolvetica"/>
              </a:rPr>
              <a:t>comum (5-54%)</a:t>
            </a:r>
          </a:p>
          <a:p>
            <a:pPr marL="342900" indent="-342900" rtl="0" algn="l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Isto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é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frequentemente</a:t>
            </a:r>
            <a:r>
              <a:rPr lang="it-IT" sz="2400" dirty="0">
                <a:latin typeface="Coolvetica"/>
              </a:rPr>
              <a:t>compulsivo,</a:t>
            </a:r>
            <a:r>
              <a:rPr lang="it-IT" sz="2400" dirty="0" err="1">
                <a:latin typeface="Coolvetica"/>
              </a:rPr>
              <a:t>excessivo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movido pela culpa</a:t>
            </a:r>
            <a:endParaRPr lang="it-IT" sz="2400" dirty="0">
              <a:latin typeface="Coolvetica"/>
            </a:endParaRPr>
          </a:p>
          <a:p>
            <a:pPr marL="342900" indent="-342900" rtl="0" algn="l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Isto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piora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vários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resultados</a:t>
            </a:r>
            <a:r>
              <a:rPr lang="it-IT" sz="2400" dirty="0">
                <a:latin typeface="Coolvetica"/>
              </a:rPr>
              <a:t>: peso</a:t>
            </a:r>
            <a:r>
              <a:rPr lang="it-IT" sz="2400" dirty="0" err="1">
                <a:latin typeface="Coolvetica"/>
              </a:rPr>
              <a:t>perda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mais longo</a:t>
            </a:r>
            <a:r>
              <a:rPr lang="it-IT" sz="2400" dirty="0">
                <a:latin typeface="Coolvetica"/>
              </a:rPr>
              <a:t>internamentos hospitalares, risco de recaída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C88748F-A872-2DB9-3291-72B5539AB54D}"/>
              </a:ext>
            </a:extLst>
          </p:cNvPr>
          <p:cNvSpPr txBox="1"/>
          <p:nvPr/>
        </p:nvSpPr>
        <p:spPr>
          <a:xfrm>
            <a:off x="6897401" y="3000107"/>
            <a:ext cx="3382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algn="l"/>
            <a:r>
              <a:rPr lang="it-IT" sz="2400" dirty="0" err="1">
                <a:latin typeface="Coolvetica"/>
              </a:rPr>
              <a:t>Supervisionado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estruturado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exercício</a:t>
            </a:r>
            <a:r>
              <a:rPr lang="it-IT" sz="2400" dirty="0">
                <a:latin typeface="Coolvetica"/>
              </a:rPr>
              <a:t>terapia</a:t>
            </a:r>
            <a:r>
              <a:rPr lang="it-IT" sz="2400" dirty="0" err="1">
                <a:latin typeface="Coolvetica"/>
              </a:rPr>
              <a:t>maio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trazer</a:t>
            </a:r>
            <a:r>
              <a:rPr lang="it-IT" sz="2400" dirty="0">
                <a:latin typeface="Coolvetica"/>
              </a:rPr>
              <a:t>alguns benefícios</a:t>
            </a:r>
          </a:p>
        </p:txBody>
      </p:sp>
      <p:sp>
        <p:nvSpPr>
          <p:cNvPr id="11" name="Freccia a destra 10">
            <a:extLst>
              <a:ext uri="{FF2B5EF4-FFF2-40B4-BE49-F238E27FC236}">
                <a16:creationId xmlns:a16="http://schemas.microsoft.com/office/drawing/2014/main" id="{8882F462-B2FF-98E1-EF37-DCF88CE25C5D}"/>
              </a:ext>
            </a:extLst>
          </p:cNvPr>
          <p:cNvSpPr/>
          <p:nvPr/>
        </p:nvSpPr>
        <p:spPr>
          <a:xfrm>
            <a:off x="6481602" y="3436828"/>
            <a:ext cx="272853" cy="24978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117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C5711-2655-83C6-42DE-F7A8DC080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7C3AD2C3-50F8-73AC-011A-FB9700269C7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D5C88B-F113-3BBA-5507-2E970E17651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D737287-E9A2-98BE-2CBC-627C8BAD80B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48BDA3-57F8-CB45-5DCF-36F44AAF5C1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  Il contenuto generato dall'IA potrebbe non essere corretto.">
            <a:extLst>
              <a:ext uri="{FF2B5EF4-FFF2-40B4-BE49-F238E27FC236}">
                <a16:creationId xmlns:a16="http://schemas.microsoft.com/office/drawing/2014/main" id="{6B4DE286-CB7D-8813-2522-B92766469B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140" y="348583"/>
            <a:ext cx="5367719" cy="183024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FEB513B-F586-0361-9FC1-6BC3020443E9}"/>
              </a:ext>
            </a:extLst>
          </p:cNvPr>
          <p:cNvSpPr txBox="1"/>
          <p:nvPr/>
        </p:nvSpPr>
        <p:spPr>
          <a:xfrm>
            <a:off x="381319" y="2211562"/>
            <a:ext cx="64396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rtl="0" algn="l">
              <a:buFont typeface="Wingdings" pitchFamily="2" charset="2"/>
              <a:buChar char="§"/>
            </a:pPr>
            <a:r>
              <a:rPr lang="it-IT" sz="1600" dirty="0" err="1">
                <a:latin typeface="Coolvetica"/>
              </a:rPr>
              <a:t>Resistência</a:t>
            </a:r>
            <a:r>
              <a:rPr lang="it-IT" sz="1600" dirty="0">
                <a:latin typeface="Coolvetica"/>
              </a:rPr>
              <a:t>formação</a:t>
            </a:r>
            <a:r>
              <a:rPr lang="it-IT" sz="1600" dirty="0" err="1">
                <a:latin typeface="Coolvetica"/>
              </a:rPr>
              <a:t>envolve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muscular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contração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contra</a:t>
            </a:r>
            <a:r>
              <a:rPr lang="it-IT" sz="1600" dirty="0">
                <a:latin typeface="Coolvetica"/>
              </a:rPr>
              <a:t>um</a:t>
            </a:r>
            <a:r>
              <a:rPr lang="it-IT" sz="1600" dirty="0" err="1">
                <a:latin typeface="Coolvetica"/>
              </a:rPr>
              <a:t>externo</a:t>
            </a:r>
            <a:r>
              <a:rPr lang="it-IT" sz="1600" dirty="0">
                <a:latin typeface="Coolvetica"/>
              </a:rPr>
              <a:t>carga</a:t>
            </a:r>
          </a:p>
          <a:p>
            <a:pPr marL="285750" indent="-285750" rtl="0" algn="l">
              <a:buFont typeface="Wingdings" pitchFamily="2" charset="2"/>
              <a:buChar char="§"/>
            </a:pPr>
            <a:r>
              <a:rPr lang="it-IT" sz="1600" dirty="0">
                <a:latin typeface="Coolvetica"/>
              </a:rPr>
              <a:t>RT</a:t>
            </a:r>
            <a:r>
              <a:rPr lang="it-IT" sz="1600" dirty="0" err="1">
                <a:latin typeface="Coolvetica"/>
              </a:rPr>
              <a:t>é</a:t>
            </a:r>
            <a:r>
              <a:rPr lang="it-IT" sz="1600" dirty="0">
                <a:latin typeface="Coolvetica"/>
              </a:rPr>
              <a:t>mais</a:t>
            </a:r>
            <a:r>
              <a:rPr lang="it-IT" sz="1600" dirty="0" err="1">
                <a:latin typeface="Coolvetica"/>
              </a:rPr>
              <a:t>eficaz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do que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aeróbico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exercício</a:t>
            </a:r>
            <a:r>
              <a:rPr lang="it-IT" sz="1600" dirty="0">
                <a:latin typeface="Coolvetica"/>
              </a:rPr>
              <a:t>em</a:t>
            </a:r>
            <a:r>
              <a:rPr lang="it-IT" sz="1600" dirty="0" err="1">
                <a:latin typeface="Coolvetica"/>
              </a:rPr>
              <a:t>melhorando</a:t>
            </a:r>
            <a:r>
              <a:rPr lang="it-IT" sz="1600" dirty="0">
                <a:latin typeface="Coolvetica"/>
              </a:rPr>
              <a:t>corpo</a:t>
            </a:r>
            <a:r>
              <a:rPr lang="it-IT" sz="1600" dirty="0" err="1">
                <a:latin typeface="Coolvetica"/>
              </a:rPr>
              <a:t>composição</a:t>
            </a:r>
            <a:r>
              <a:rPr lang="it-IT" sz="1600" dirty="0">
                <a:latin typeface="Coolvetica"/>
              </a:rPr>
              <a:t>,</a:t>
            </a:r>
            <a:r>
              <a:rPr lang="it-IT" sz="1600" dirty="0" err="1">
                <a:latin typeface="Coolvetica"/>
              </a:rPr>
              <a:t>força</a:t>
            </a:r>
            <a:r>
              <a:rPr lang="it-IT" sz="1600" dirty="0">
                <a:latin typeface="Coolvetica"/>
              </a:rPr>
              <a:t>, osso</a:t>
            </a:r>
            <a:r>
              <a:rPr lang="it-IT" sz="1600" dirty="0" err="1">
                <a:latin typeface="Coolvetica"/>
              </a:rPr>
              <a:t>mineral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densidade</a:t>
            </a:r>
            <a:r>
              <a:rPr lang="it-IT" sz="1600" dirty="0">
                <a:latin typeface="Coolvetica"/>
              </a:rPr>
              <a:t>e massa muscular, e</a:t>
            </a:r>
            <a:r>
              <a:rPr lang="it-IT" sz="1600" dirty="0" err="1">
                <a:latin typeface="Coolvetica"/>
              </a:rPr>
              <a:t>isto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também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contribui</a:t>
            </a:r>
            <a:r>
              <a:rPr lang="it-IT" sz="1600" dirty="0">
                <a:latin typeface="Coolvetica"/>
              </a:rPr>
              <a:t>para</a:t>
            </a:r>
            <a:r>
              <a:rPr lang="it-IT" sz="1600" dirty="0" err="1">
                <a:latin typeface="Coolvetica"/>
              </a:rPr>
              <a:t>melhor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mental</a:t>
            </a:r>
            <a:r>
              <a:rPr lang="it-IT" sz="1600" dirty="0">
                <a:latin typeface="Coolvetica"/>
              </a:rPr>
              <a:t>saúde e</a:t>
            </a:r>
            <a:r>
              <a:rPr lang="it-IT" sz="1600" dirty="0" err="1">
                <a:latin typeface="Coolvetica"/>
              </a:rPr>
              <a:t>qualidade</a:t>
            </a:r>
            <a:r>
              <a:rPr lang="it-IT" sz="1600" dirty="0">
                <a:latin typeface="Coolvetica"/>
              </a:rPr>
              <a:t>da vida</a:t>
            </a:r>
          </a:p>
          <a:p>
            <a:pPr marL="285750" indent="-285750" rtl="0" algn="l">
              <a:buFont typeface="Wingdings" pitchFamily="2" charset="2"/>
              <a:buChar char="§"/>
            </a:pPr>
            <a:r>
              <a:rPr lang="it-IT" sz="1600" dirty="0">
                <a:latin typeface="Coolvetica"/>
              </a:rPr>
              <a:t>Alto-</a:t>
            </a:r>
            <a:r>
              <a:rPr lang="it-IT" sz="1600" dirty="0" err="1">
                <a:latin typeface="Coolvetica"/>
              </a:rPr>
              <a:t>intensidade</a:t>
            </a:r>
            <a:r>
              <a:rPr lang="it-IT" sz="1600" dirty="0">
                <a:latin typeface="Coolvetica"/>
              </a:rPr>
              <a:t>carregando</a:t>
            </a:r>
            <a:r>
              <a:rPr lang="it-IT" sz="1600" dirty="0" err="1">
                <a:latin typeface="Coolvetica"/>
              </a:rPr>
              <a:t>é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geralmente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bem tolerado</a:t>
            </a:r>
            <a:r>
              <a:rPr lang="it-IT" sz="1600" dirty="0">
                <a:latin typeface="Coolvetica"/>
              </a:rPr>
              <a:t>e</a:t>
            </a:r>
            <a:r>
              <a:rPr lang="it-IT" sz="1600" dirty="0" err="1">
                <a:latin typeface="Coolvetica"/>
              </a:rPr>
              <a:t>influências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positivamente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como</a:t>
            </a:r>
            <a:r>
              <a:rPr lang="it-IT" sz="1600" dirty="0">
                <a:latin typeface="Coolvetica"/>
              </a:rPr>
              <a:t> </a:t>
            </a:r>
            <a:r>
              <a:rPr lang="it-IT" sz="1600" dirty="0" err="1">
                <a:latin typeface="Coolvetica"/>
              </a:rPr>
              <a:t>indivíduos</a:t>
            </a:r>
            <a:r>
              <a:rPr lang="it-IT" sz="1600" dirty="0">
                <a:latin typeface="Coolvetica"/>
              </a:rPr>
              <a:t>com DE</a:t>
            </a:r>
            <a:r>
              <a:rPr lang="it-IT" sz="1600" dirty="0" err="1">
                <a:latin typeface="Coolvetica"/>
              </a:rPr>
              <a:t>abordagem</a:t>
            </a:r>
            <a:r>
              <a:rPr lang="it-IT" sz="1600" dirty="0">
                <a:latin typeface="Coolvetica"/>
              </a:rPr>
              <a:t>para</a:t>
            </a:r>
            <a:r>
              <a:rPr lang="it-IT" sz="1600" dirty="0" err="1">
                <a:latin typeface="Coolvetica"/>
              </a:rPr>
              <a:t>exercício</a:t>
            </a:r>
            <a:endParaRPr lang="it-IT" sz="1600" dirty="0">
              <a:latin typeface="Coolvetica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EC01840-F5CB-53E2-AAF8-FD9C2CF5EB66}"/>
              </a:ext>
            </a:extLst>
          </p:cNvPr>
          <p:cNvSpPr txBox="1"/>
          <p:nvPr/>
        </p:nvSpPr>
        <p:spPr>
          <a:xfrm>
            <a:off x="7528304" y="2582840"/>
            <a:ext cx="2383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algn="l"/>
            <a:r>
              <a:rPr lang="it-IT" dirty="0">
                <a:latin typeface="Coolvetica"/>
              </a:rPr>
              <a:t>RT</a:t>
            </a:r>
            <a:r>
              <a:rPr lang="it-IT" dirty="0" err="1">
                <a:latin typeface="Coolvetica"/>
              </a:rPr>
              <a:t>poderia</a:t>
            </a:r>
            <a:r>
              <a:rPr lang="it-IT" dirty="0">
                <a:latin typeface="Coolvetica"/>
              </a:rPr>
              <a:t> </a:t>
            </a:r>
            <a:r>
              <a:rPr lang="it-IT" dirty="0" err="1">
                <a:latin typeface="Coolvetica"/>
              </a:rPr>
              <a:t>representar</a:t>
            </a:r>
            <a:r>
              <a:rPr lang="it-IT" dirty="0">
                <a:latin typeface="Coolvetica"/>
              </a:rPr>
              <a:t>um</a:t>
            </a:r>
            <a:r>
              <a:rPr lang="it-IT" dirty="0" err="1">
                <a:latin typeface="Coolvetica"/>
              </a:rPr>
              <a:t>promissor</a:t>
            </a:r>
            <a:r>
              <a:rPr lang="it-IT" dirty="0">
                <a:latin typeface="Coolvetica"/>
              </a:rPr>
              <a:t>tratamento e pode ser</a:t>
            </a:r>
            <a:r>
              <a:rPr lang="it-IT" dirty="0" err="1">
                <a:latin typeface="Coolvetica"/>
              </a:rPr>
              <a:t>integrado</a:t>
            </a:r>
            <a:r>
              <a:rPr lang="it-IT" dirty="0">
                <a:latin typeface="Coolvetica"/>
              </a:rPr>
              <a:t>em</a:t>
            </a:r>
            <a:r>
              <a:rPr lang="en-US" dirty="0">
                <a:latin typeface="Coolvetica"/>
              </a:rPr>
              <a:t>um plano de tratamento multidisciplinar</a:t>
            </a:r>
            <a:endParaRPr lang="it-IT" dirty="0">
              <a:latin typeface="Coolvetica"/>
            </a:endParaRPr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2AC6BB0F-81EB-C7B6-A7B9-75F55D70DEF3}"/>
              </a:ext>
            </a:extLst>
          </p:cNvPr>
          <p:cNvSpPr/>
          <p:nvPr/>
        </p:nvSpPr>
        <p:spPr>
          <a:xfrm>
            <a:off x="6820931" y="2993542"/>
            <a:ext cx="565629" cy="26106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/>
          </a:p>
        </p:txBody>
      </p:sp>
      <p:sp>
        <p:nvSpPr>
          <p:cNvPr id="10" name="Freccia circolare a sinistra 9">
            <a:extLst>
              <a:ext uri="{FF2B5EF4-FFF2-40B4-BE49-F238E27FC236}">
                <a16:creationId xmlns:a16="http://schemas.microsoft.com/office/drawing/2014/main" id="{52F46155-A5BE-5EB8-9623-D48306E0856B}"/>
              </a:ext>
            </a:extLst>
          </p:cNvPr>
          <p:cNvSpPr/>
          <p:nvPr/>
        </p:nvSpPr>
        <p:spPr>
          <a:xfrm>
            <a:off x="6351037" y="3679020"/>
            <a:ext cx="687153" cy="914400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A962BAD-B7E8-C91F-B7A7-D34636B899D4}"/>
              </a:ext>
            </a:extLst>
          </p:cNvPr>
          <p:cNvSpPr txBox="1"/>
          <p:nvPr/>
        </p:nvSpPr>
        <p:spPr>
          <a:xfrm>
            <a:off x="1600200" y="4214484"/>
            <a:ext cx="48537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algn="l"/>
            <a:r>
              <a:rPr lang="it-IT" sz="1600" dirty="0">
                <a:latin typeface="Coolvetica"/>
                <a:sym typeface="Wingdings" pitchFamily="2" charset="2"/>
              </a:rPr>
              <a:t>Edifício</a:t>
            </a:r>
            <a:r>
              <a:rPr lang="it-IT" sz="1600" dirty="0" err="1">
                <a:latin typeface="Coolvetica"/>
                <a:sym typeface="Wingdings" pitchFamily="2" charset="2"/>
              </a:rPr>
              <a:t>força</a:t>
            </a:r>
            <a:r>
              <a:rPr lang="it-IT" sz="1600" dirty="0">
                <a:latin typeface="Coolvetica"/>
                <a:sym typeface="Wingdings" pitchFamily="2" charset="2"/>
              </a:rPr>
              <a:t> </a:t>
            </a:r>
            <a:r>
              <a:rPr lang="it-IT" sz="1600" dirty="0" err="1">
                <a:latin typeface="Coolvetica"/>
                <a:sym typeface="Wingdings" pitchFamily="2" charset="2"/>
              </a:rPr>
              <a:t>tem</a:t>
            </a:r>
            <a:r>
              <a:rPr lang="it-IT" sz="1600" dirty="0">
                <a:latin typeface="Coolvetica"/>
                <a:sym typeface="Wingdings" pitchFamily="2" charset="2"/>
              </a:rPr>
              <a:t> </a:t>
            </a:r>
            <a:r>
              <a:rPr lang="it-IT" sz="1600" dirty="0" err="1">
                <a:latin typeface="Coolvetica"/>
                <a:sym typeface="Wingdings" pitchFamily="2" charset="2"/>
              </a:rPr>
              <a:t>esteve</a:t>
            </a:r>
            <a:r>
              <a:rPr lang="it-IT" sz="1600" dirty="0">
                <a:latin typeface="Coolvetica"/>
                <a:sym typeface="Wingdings" pitchFamily="2" charset="2"/>
              </a:rPr>
              <a:t> </a:t>
            </a:r>
            <a:r>
              <a:rPr lang="it-IT" sz="1600" dirty="0" err="1">
                <a:latin typeface="Coolvetica"/>
                <a:sym typeface="Wingdings" pitchFamily="2" charset="2"/>
              </a:rPr>
              <a:t>relatado</a:t>
            </a:r>
            <a:r>
              <a:rPr lang="it-IT" sz="1600" dirty="0">
                <a:latin typeface="Coolvetica"/>
                <a:sym typeface="Wingdings" pitchFamily="2" charset="2"/>
              </a:rPr>
              <a:t> </a:t>
            </a:r>
            <a:r>
              <a:rPr lang="en-US" sz="1600" dirty="0">
                <a:latin typeface="Coolvetica"/>
              </a:rPr>
              <a:t>como um motivador fortalecedor que desvia o foco da perda de peso</a:t>
            </a:r>
            <a:endParaRPr lang="it-IT" sz="1600" dirty="0">
              <a:latin typeface="Coolvetica"/>
            </a:endParaRPr>
          </a:p>
          <a:p>
            <a:pPr rtl="0" algn="l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9686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994D3-C922-2411-A6F7-A7EE1F60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699473F2-6BD3-F089-D066-EC27323387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09A565A-C033-1824-19DF-FA83A31714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78E676-315E-B813-036F-D1919E561C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C585BC3-7196-3F7E-DAE8-AC4298FB5E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  Il contenuto generato dall'IA potrebbe non essere corretto.">
            <a:extLst>
              <a:ext uri="{FF2B5EF4-FFF2-40B4-BE49-F238E27FC236}">
                <a16:creationId xmlns:a16="http://schemas.microsoft.com/office/drawing/2014/main" id="{0FBD42E0-89EC-6107-F9B7-CC367AADDA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339" y="392273"/>
            <a:ext cx="5335188" cy="185391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3AAF1E5-F2BB-805B-5531-0EE2BC5ABB78}"/>
              </a:ext>
            </a:extLst>
          </p:cNvPr>
          <p:cNvSpPr txBox="1"/>
          <p:nvPr/>
        </p:nvSpPr>
        <p:spPr>
          <a:xfrm>
            <a:off x="951470" y="2537785"/>
            <a:ext cx="84512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Wingdings" pitchFamily="2" charset="2"/>
              <a:buChar char="§"/>
            </a:pPr>
            <a:r>
              <a:rPr lang="en-GB" sz="2000" dirty="0">
                <a:latin typeface="Helvetica" pitchFamily="2" charset="0"/>
              </a:rPr>
              <a:t>O treino de força e a resistência de alta intensidade em doentes com AN, em associação com a Terapia Básica de Sensibilização Corporal (BBAT), a massagem de corpo inteiro e as instruções de relaxamento, demonstraram melhorar a alimentação</a:t>
            </a:r>
            <a:r>
              <a:rPr lang="en-GB" sz="2000" dirty="0" err="1">
                <a:latin typeface="Helvetica" pitchFamily="2" charset="0"/>
              </a:rPr>
              <a:t>comportamento</a:t>
            </a:r>
            <a:endParaRPr lang="en-GB" sz="2000" dirty="0">
              <a:latin typeface="Helvetica" pitchFamily="2" charset="0"/>
            </a:endParaRPr>
          </a:p>
          <a:p>
            <a:pPr marL="342900" indent="-342900" algn="l" rtl="0">
              <a:buFont typeface="Wingdings" pitchFamily="2" charset="2"/>
              <a:buChar char="§"/>
            </a:pPr>
            <a:r>
              <a:rPr lang="en-GB" sz="2000" dirty="0">
                <a:latin typeface="Helvetica" pitchFamily="2" charset="0"/>
              </a:rPr>
              <a:t>O BBAT melhora a atitude em relação ao corpo, enquanto a massagem de corpo inteiro e as instruções de relaxamento melhoram o humor e reduzem a ansiedade</a:t>
            </a:r>
          </a:p>
          <a:p>
            <a:pPr rtl="0" algn="l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6995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83AC3-8C57-E6F8-A34B-B2867207C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  Il contenuto generato dall'IA potrebbe non essere corretto.">
            <a:extLst>
              <a:ext uri="{FF2B5EF4-FFF2-40B4-BE49-F238E27FC236}">
                <a16:creationId xmlns:a16="http://schemas.microsoft.com/office/drawing/2014/main" id="{DDD59C80-AC1F-7DD0-6203-5B62D7F9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23" y="432406"/>
            <a:ext cx="4127016" cy="1870544"/>
          </a:xfrm>
          <a:prstGeom prst="rect">
            <a:avLst/>
          </a:prstGeo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39EBAD42-F3C1-C085-36D3-9268321CA3B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F28B488-AAFD-B3AE-B752-6DE48A19FD5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69930CE6-0875-5893-B831-27D43845741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90632A9B-4E4D-18CE-507E-240BE411969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BBA6DD-139A-3669-B4E9-D245F1B1A6D2}"/>
              </a:ext>
            </a:extLst>
          </p:cNvPr>
          <p:cNvSpPr txBox="1"/>
          <p:nvPr/>
        </p:nvSpPr>
        <p:spPr>
          <a:xfrm>
            <a:off x="3981545" y="612606"/>
            <a:ext cx="5977557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>
              <a:spcAft>
                <a:spcPts val="600"/>
              </a:spcAft>
            </a:pPr>
            <a:r>
              <a:rPr lang="it-IT" sz="2000" b="1" dirty="0">
                <a:latin typeface="Helvetica" pitchFamily="2" charset="0"/>
              </a:rPr>
              <a:t>11 Núcleo</a:t>
            </a:r>
            <a:r>
              <a:rPr lang="it-IT" sz="2000" b="1" dirty="0" err="1">
                <a:latin typeface="Helvetica" pitchFamily="2" charset="0"/>
              </a:rPr>
              <a:t>Princípios</a:t>
            </a:r>
            <a:endParaRPr lang="it-IT" sz="2000" b="1" dirty="0">
              <a:latin typeface="Helvetica" pitchFamily="2" charset="0"/>
            </a:endParaRP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Equipa</a:t>
            </a:r>
            <a:r>
              <a:rPr lang="it-IT" sz="1600" b="1" dirty="0" err="1">
                <a:latin typeface="Helvetica" pitchFamily="2" charset="0"/>
              </a:rPr>
              <a:t>abordagem</a:t>
            </a:r>
            <a:r>
              <a:rPr lang="it-IT" sz="1600" dirty="0">
                <a:latin typeface="Helvetica" pitchFamily="2" charset="0"/>
              </a:rPr>
              <a:t>–</a:t>
            </a:r>
            <a:r>
              <a:rPr lang="it-IT" sz="1600" dirty="0" err="1">
                <a:latin typeface="Helvetica" pitchFamily="2" charset="0"/>
              </a:rPr>
              <a:t>Multidisciplinar</a:t>
            </a:r>
            <a:r>
              <a:rPr lang="it-IT" sz="1600" dirty="0">
                <a:latin typeface="Helvetica" pitchFamily="2" charset="0"/>
              </a:rPr>
              <a:t>,</a:t>
            </a:r>
            <a:r>
              <a:rPr lang="it-IT" sz="1600" dirty="0" err="1">
                <a:latin typeface="Helvetica" pitchFamily="2" charset="0"/>
              </a:rPr>
              <a:t>sob medida</a:t>
            </a:r>
            <a:r>
              <a:rPr lang="it-IT" sz="1600" dirty="0">
                <a:latin typeface="Helvetica" pitchFamily="2" charset="0"/>
              </a:rPr>
              <a:t>,</a:t>
            </a:r>
            <a:r>
              <a:rPr lang="it-IT" sz="1600" dirty="0" err="1">
                <a:latin typeface="Helvetica" pitchFamily="2" charset="0"/>
              </a:rPr>
              <a:t>de perto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monitorado</a:t>
            </a:r>
            <a:endParaRPr lang="it-IT" sz="1600" dirty="0">
              <a:latin typeface="Helvetica" pitchFamily="2" charset="0"/>
            </a:endParaRP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Médico</a:t>
            </a: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segurança</a:t>
            </a:r>
            <a:r>
              <a:rPr lang="it-IT" sz="1600" dirty="0">
                <a:latin typeface="Helvetica" pitchFamily="2" charset="0"/>
              </a:rPr>
              <a:t>–</a:t>
            </a:r>
            <a:r>
              <a:rPr lang="it-IT" sz="1600" dirty="0" err="1">
                <a:latin typeface="Helvetica" pitchFamily="2" charset="0"/>
              </a:rPr>
              <a:t>Morada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fisiológico</a:t>
            </a:r>
            <a:r>
              <a:rPr lang="it-IT" sz="1600" dirty="0">
                <a:latin typeface="Helvetica" pitchFamily="2" charset="0"/>
              </a:rPr>
              <a:t>&amp;</a:t>
            </a:r>
            <a:r>
              <a:rPr lang="it-IT" sz="1600" dirty="0" err="1">
                <a:latin typeface="Helvetica" pitchFamily="2" charset="0"/>
              </a:rPr>
              <a:t>psicológico</a:t>
            </a:r>
            <a:r>
              <a:rPr lang="it-IT" sz="1600" dirty="0">
                <a:latin typeface="Helvetica" pitchFamily="2" charset="0"/>
              </a:rPr>
              <a:t>riscos</a:t>
            </a: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Triagem</a:t>
            </a:r>
            <a:r>
              <a:rPr lang="it-IT" sz="1600" dirty="0">
                <a:latin typeface="Helvetica" pitchFamily="2" charset="0"/>
              </a:rPr>
              <a:t>–</a:t>
            </a:r>
            <a:r>
              <a:rPr lang="it-IT" sz="1600" dirty="0" err="1">
                <a:latin typeface="Helvetica" pitchFamily="2" charset="0"/>
              </a:rPr>
              <a:t>Detetar</a:t>
            </a:r>
            <a:r>
              <a:rPr lang="it-IT" sz="1600" dirty="0">
                <a:latin typeface="Helvetica" pitchFamily="2" charset="0"/>
              </a:rPr>
              <a:t>compulsivo/</a:t>
            </a:r>
            <a:r>
              <a:rPr lang="it-IT" sz="1600" dirty="0" err="1">
                <a:latin typeface="Helvetica" pitchFamily="2" charset="0"/>
              </a:rPr>
              <a:t>excessivo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exercício</a:t>
            </a:r>
            <a:r>
              <a:rPr lang="it-IT" sz="1600" dirty="0">
                <a:latin typeface="Helvetica" pitchFamily="2" charset="0"/>
              </a:rPr>
              <a:t>padrões</a:t>
            </a: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Escrito</a:t>
            </a: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contrato</a:t>
            </a:r>
            <a:r>
              <a:rPr lang="it-IT" sz="1600" dirty="0">
                <a:latin typeface="Helvetica" pitchFamily="2" charset="0"/>
              </a:rPr>
              <a:t>– Regras, objetivos,</a:t>
            </a:r>
            <a:r>
              <a:rPr lang="it-IT" sz="1600" dirty="0" err="1">
                <a:latin typeface="Helvetica" pitchFamily="2" charset="0"/>
              </a:rPr>
              <a:t>expectativas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partilhado</a:t>
            </a:r>
            <a:r>
              <a:rPr lang="it-IT" sz="1600" dirty="0">
                <a:latin typeface="Helvetica" pitchFamily="2" charset="0"/>
              </a:rPr>
              <a:t>com</a:t>
            </a:r>
            <a:r>
              <a:rPr lang="it-IT" sz="1600" dirty="0" err="1">
                <a:latin typeface="Helvetica" pitchFamily="2" charset="0"/>
              </a:rPr>
              <a:t>paciente</a:t>
            </a:r>
            <a:endParaRPr lang="it-IT" sz="1600" dirty="0">
              <a:latin typeface="Helvetica" pitchFamily="2" charset="0"/>
            </a:endParaRP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Psicoeducação</a:t>
            </a:r>
            <a:r>
              <a:rPr lang="it-IT" sz="1600" dirty="0">
                <a:latin typeface="Helvetica" pitchFamily="2" charset="0"/>
              </a:rPr>
              <a:t>–</a:t>
            </a:r>
            <a:r>
              <a:rPr lang="it-IT" sz="1600" dirty="0" err="1">
                <a:latin typeface="Helvetica" pitchFamily="2" charset="0"/>
              </a:rPr>
              <a:t>Remodelar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crenças</a:t>
            </a:r>
            <a:r>
              <a:rPr lang="it-IT" sz="1600" dirty="0">
                <a:latin typeface="Helvetica" pitchFamily="2" charset="0"/>
              </a:rPr>
              <a:t>, apoiar a TCC</a:t>
            </a: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Positivo</a:t>
            </a:r>
            <a:r>
              <a:rPr lang="it-IT" sz="1600" b="1" dirty="0" err="1">
                <a:latin typeface="Helvetica" pitchFamily="2" charset="0"/>
              </a:rPr>
              <a:t>reforço</a:t>
            </a:r>
            <a:r>
              <a:rPr lang="it-IT" sz="1600" dirty="0">
                <a:latin typeface="Helvetica" pitchFamily="2" charset="0"/>
              </a:rPr>
              <a:t>- Ligação</a:t>
            </a:r>
            <a:r>
              <a:rPr lang="it-IT" sz="1600" dirty="0" err="1">
                <a:latin typeface="Helvetica" pitchFamily="2" charset="0"/>
              </a:rPr>
              <a:t>exercício</a:t>
            </a:r>
            <a:r>
              <a:rPr lang="it-IT" sz="1600" dirty="0">
                <a:latin typeface="Helvetica" pitchFamily="2" charset="0"/>
              </a:rPr>
              <a:t>para a adesão ao tratamento</a:t>
            </a: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Gradual</a:t>
            </a: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programa</a:t>
            </a:r>
            <a:r>
              <a:rPr lang="it-IT" sz="1600" dirty="0">
                <a:latin typeface="Helvetica" pitchFamily="2" charset="0"/>
              </a:rPr>
              <a:t>– Comece pequeno, construa</a:t>
            </a:r>
            <a:r>
              <a:rPr lang="it-IT" sz="1600" dirty="0" err="1">
                <a:latin typeface="Helvetica" pitchFamily="2" charset="0"/>
              </a:rPr>
              <a:t>progressivamente</a:t>
            </a:r>
            <a:endParaRPr lang="it-IT" sz="1600" dirty="0">
              <a:latin typeface="Helvetica" pitchFamily="2" charset="0"/>
            </a:endParaRP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Ligeiro → moderado</a:t>
            </a:r>
            <a:r>
              <a:rPr lang="it-IT" sz="1600" dirty="0">
                <a:latin typeface="Helvetica" pitchFamily="2" charset="0"/>
              </a:rPr>
              <a:t>– Comece com baixo</a:t>
            </a:r>
            <a:r>
              <a:rPr lang="it-IT" sz="1600" dirty="0" err="1">
                <a:latin typeface="Helvetica" pitchFamily="2" charset="0"/>
              </a:rPr>
              <a:t>intensidade</a:t>
            </a:r>
            <a:r>
              <a:rPr lang="it-IT" sz="1600" dirty="0">
                <a:latin typeface="Helvetica" pitchFamily="2" charset="0"/>
              </a:rPr>
              <a:t>,</a:t>
            </a:r>
            <a:r>
              <a:rPr lang="it-IT" sz="1600" dirty="0" err="1">
                <a:latin typeface="Helvetica" pitchFamily="2" charset="0"/>
              </a:rPr>
              <a:t>gradual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aumento</a:t>
            </a:r>
            <a:endParaRPr lang="it-IT" sz="1600" dirty="0">
              <a:latin typeface="Helvetica" pitchFamily="2" charset="0"/>
            </a:endParaRP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Sob medida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b="1" dirty="0">
                <a:latin typeface="Helvetica" pitchFamily="2" charset="0"/>
              </a:rPr>
              <a:t>modo</a:t>
            </a:r>
            <a:r>
              <a:rPr lang="it-IT" sz="1600" dirty="0">
                <a:latin typeface="Helvetica" pitchFamily="2" charset="0"/>
              </a:rPr>
              <a:t>–</a:t>
            </a:r>
            <a:r>
              <a:rPr lang="it-IT" sz="1600" dirty="0" err="1">
                <a:latin typeface="Helvetica" pitchFamily="2" charset="0"/>
              </a:rPr>
              <a:t>Resistência</a:t>
            </a:r>
            <a:r>
              <a:rPr lang="it-IT" sz="1600" dirty="0">
                <a:latin typeface="Helvetica" pitchFamily="2" charset="0"/>
              </a:rPr>
              <a:t>(UM),</a:t>
            </a:r>
            <a:r>
              <a:rPr lang="it-IT" sz="1600" dirty="0" err="1">
                <a:latin typeface="Helvetica" pitchFamily="2" charset="0"/>
              </a:rPr>
              <a:t>Aeróbico</a:t>
            </a:r>
            <a:r>
              <a:rPr lang="it-IT" sz="1600" dirty="0">
                <a:latin typeface="Helvetica" pitchFamily="2" charset="0"/>
              </a:rPr>
              <a:t>(BN)</a:t>
            </a: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 </a:t>
            </a:r>
            <a:r>
              <a:rPr lang="it-IT" sz="1600" b="1" dirty="0" err="1">
                <a:latin typeface="Helvetica" pitchFamily="2" charset="0"/>
              </a:rPr>
              <a:t>Nutrição</a:t>
            </a:r>
            <a:r>
              <a:rPr lang="it-IT" sz="1600" dirty="0">
                <a:latin typeface="Helvetica" pitchFamily="2" charset="0"/>
              </a:rPr>
              <a:t>–</a:t>
            </a:r>
            <a:r>
              <a:rPr lang="it-IT" sz="1600" dirty="0" err="1">
                <a:latin typeface="Helvetica" pitchFamily="2" charset="0"/>
              </a:rPr>
              <a:t>Dietista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essencial</a:t>
            </a:r>
            <a:r>
              <a:rPr lang="it-IT" sz="1600" dirty="0">
                <a:latin typeface="Helvetica" pitchFamily="2" charset="0"/>
              </a:rPr>
              <a:t>;</a:t>
            </a:r>
            <a:r>
              <a:rPr lang="it-IT" sz="1600" dirty="0" err="1">
                <a:latin typeface="Helvetica" pitchFamily="2" charset="0"/>
              </a:rPr>
              <a:t>garantir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estabilização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antes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exercício</a:t>
            </a:r>
            <a:endParaRPr lang="it-IT" sz="1600" dirty="0">
              <a:latin typeface="Helvetica" pitchFamily="2" charset="0"/>
            </a:endParaRPr>
          </a:p>
          <a:p>
            <a:pPr algn="l" rtl="0">
              <a:buFont typeface="+mj-lt"/>
              <a:buAutoNum type="arabicPeriod"/>
            </a:pPr>
            <a:r>
              <a:rPr lang="it-IT" sz="1600" b="1" dirty="0">
                <a:latin typeface="Helvetica" pitchFamily="2" charset="0"/>
              </a:rPr>
              <a:t>Debriefing</a:t>
            </a:r>
            <a:r>
              <a:rPr lang="it-IT" sz="1600" dirty="0">
                <a:latin typeface="Helvetica" pitchFamily="2" charset="0"/>
              </a:rPr>
              <a:t>–</a:t>
            </a:r>
            <a:r>
              <a:rPr lang="it-IT" sz="1600" dirty="0" err="1">
                <a:latin typeface="Helvetica" pitchFamily="2" charset="0"/>
              </a:rPr>
              <a:t>Discutir</a:t>
            </a:r>
            <a:r>
              <a:rPr lang="it-IT" sz="1600" dirty="0">
                <a:latin typeface="Helvetica" pitchFamily="2" charset="0"/>
              </a:rPr>
              <a:t> </a:t>
            </a:r>
            <a:r>
              <a:rPr lang="it-IT" sz="1600" dirty="0" err="1">
                <a:latin typeface="Helvetica" pitchFamily="2" charset="0"/>
              </a:rPr>
              <a:t>sensações</a:t>
            </a:r>
            <a:r>
              <a:rPr lang="it-IT" sz="1600" dirty="0">
                <a:latin typeface="Helvetica" pitchFamily="2" charset="0"/>
              </a:rPr>
              <a:t>,</a:t>
            </a:r>
            <a:r>
              <a:rPr lang="it-IT" sz="1600" dirty="0" err="1">
                <a:latin typeface="Helvetica" pitchFamily="2" charset="0"/>
              </a:rPr>
              <a:t>emoções</a:t>
            </a:r>
            <a:r>
              <a:rPr lang="it-IT" sz="1600" dirty="0">
                <a:latin typeface="Helvetica" pitchFamily="2" charset="0"/>
              </a:rPr>
              <a:t>,</a:t>
            </a:r>
            <a:r>
              <a:rPr lang="it-IT" sz="1600" dirty="0" err="1">
                <a:latin typeface="Helvetica" pitchFamily="2" charset="0"/>
              </a:rPr>
              <a:t>pensamentos</a:t>
            </a:r>
            <a:r>
              <a:rPr lang="it-IT" sz="1600" dirty="0">
                <a:latin typeface="Helvetica" pitchFamily="2" charset="0"/>
              </a:rPr>
              <a:t>depois das sessões</a:t>
            </a:r>
          </a:p>
        </p:txBody>
      </p:sp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EB9764B8-D988-AE46-8694-E225940F8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80" y="2519050"/>
            <a:ext cx="2982207" cy="198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993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FD95A14B-B2ED-1841-87A6-3514E6512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26A8469-369D-308B-2945-0B6E63683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226080"/>
            <a:ext cx="9071641" cy="946440"/>
          </a:xfrm>
        </p:spPr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Multidisciplinar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Abordagem</a:t>
            </a:r>
            <a:r>
              <a:rPr lang="it-IT" sz="4000" dirty="0">
                <a:latin typeface="Coolvetica"/>
              </a:rPr>
              <a:t>em equipas desportivas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DC1B550E-560A-F623-38B9-CB012E0E5A7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D585618-35E7-2C56-C27E-A05D45500F0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629A0DA-C260-BF64-B04F-204D0928E4C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16038CEF-CEEE-BF42-96A8-8E4C47084E9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7D49D37-E3B5-8312-E7A3-B2B889CFA243}"/>
              </a:ext>
            </a:extLst>
          </p:cNvPr>
          <p:cNvSpPr txBox="1"/>
          <p:nvPr/>
        </p:nvSpPr>
        <p:spPr>
          <a:xfrm>
            <a:off x="503999" y="1154012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9200" indent="-313200" algn="l" rtl="0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Chave</a:t>
            </a:r>
            <a:r>
              <a:rPr lang="it-IT" sz="2400" b="1" dirty="0" err="1">
                <a:latin typeface="Helvetica" pitchFamily="2" charset="0"/>
              </a:rPr>
              <a:t>profissionais</a:t>
            </a:r>
            <a:r>
              <a:rPr lang="it-IT" sz="2400" dirty="0">
                <a:latin typeface="Helvetica" pitchFamily="2" charset="0"/>
              </a:rPr>
              <a:t>: desporto</a:t>
            </a:r>
            <a:r>
              <a:rPr lang="it-IT" sz="2400" dirty="0" err="1">
                <a:latin typeface="Helvetica" pitchFamily="2" charset="0"/>
              </a:rPr>
              <a:t>médico</a:t>
            </a:r>
            <a:r>
              <a:rPr lang="it-IT" sz="2400" dirty="0">
                <a:latin typeface="Helvetica" pitchFamily="2" charset="0"/>
              </a:rPr>
              <a:t>,</a:t>
            </a:r>
            <a:r>
              <a:rPr lang="it-IT" sz="2400" dirty="0" err="1">
                <a:latin typeface="Helvetica" pitchFamily="2" charset="0"/>
              </a:rPr>
              <a:t>dietista</a:t>
            </a:r>
            <a:r>
              <a:rPr lang="it-IT" sz="2400" dirty="0">
                <a:latin typeface="Helvetica" pitchFamily="2" charset="0"/>
              </a:rPr>
              <a:t>,</a:t>
            </a:r>
            <a:r>
              <a:rPr lang="it-IT" sz="2400" dirty="0" err="1">
                <a:latin typeface="Helvetica" pitchFamily="2" charset="0"/>
              </a:rPr>
              <a:t>psicólogo</a:t>
            </a:r>
            <a:r>
              <a:rPr lang="it-IT" sz="2400" dirty="0">
                <a:latin typeface="Helvetica" pitchFamily="2" charset="0"/>
              </a:rPr>
              <a:t>/</a:t>
            </a:r>
            <a:r>
              <a:rPr lang="it-IT" sz="2400" dirty="0" err="1">
                <a:latin typeface="Helvetica" pitchFamily="2" charset="0"/>
              </a:rPr>
              <a:t>psiquiatra</a:t>
            </a:r>
            <a:r>
              <a:rPr lang="it-IT" sz="2400" dirty="0">
                <a:latin typeface="Helvetica" pitchFamily="2" charset="0"/>
              </a:rPr>
              <a:t>, treinador</a:t>
            </a:r>
          </a:p>
          <a:p>
            <a:pPr marL="349200" indent="-313200" algn="l" rtl="0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Comunicação</a:t>
            </a:r>
            <a:r>
              <a:rPr lang="it-IT" sz="2400" dirty="0">
                <a:latin typeface="Helvetica" pitchFamily="2" charset="0"/>
              </a:rPr>
              <a:t>:</a:t>
            </a:r>
            <a:r>
              <a:rPr lang="it-IT" sz="2400" dirty="0" err="1">
                <a:latin typeface="Helvetica" pitchFamily="2" charset="0"/>
              </a:rPr>
              <a:t>estruturado</a:t>
            </a:r>
            <a:r>
              <a:rPr lang="it-IT" sz="2400" dirty="0">
                <a:latin typeface="Helvetica" pitchFamily="2" charset="0"/>
              </a:rPr>
              <a:t>relatórios e</a:t>
            </a:r>
            <a:r>
              <a:rPr lang="it-IT" sz="2400" dirty="0" err="1">
                <a:latin typeface="Helvetica" pitchFamily="2" charset="0"/>
              </a:rPr>
              <a:t>confidencial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discussões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sobre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atleta</a:t>
            </a:r>
            <a:r>
              <a:rPr lang="it-IT" sz="2400" dirty="0">
                <a:latin typeface="Helvetica" pitchFamily="2" charset="0"/>
              </a:rPr>
              <a:t>saúde</a:t>
            </a:r>
          </a:p>
          <a:p>
            <a:pPr marL="349200" indent="-313200" algn="l" rtl="0">
              <a:buFont typeface="Wingdings" panose="05000000000000000000" pitchFamily="2" charset="2"/>
              <a:buChar char="§"/>
            </a:pPr>
            <a:r>
              <a:rPr lang="it-IT" sz="2400" b="1" dirty="0" err="1">
                <a:latin typeface="Helvetica" pitchFamily="2" charset="0"/>
              </a:rPr>
              <a:t>Educação</a:t>
            </a:r>
            <a:r>
              <a:rPr lang="it-IT" sz="2400" dirty="0">
                <a:latin typeface="Helvetica" pitchFamily="2" charset="0"/>
              </a:rPr>
              <a:t>:</a:t>
            </a:r>
            <a:r>
              <a:rPr lang="it-IT" sz="2400" dirty="0" err="1">
                <a:latin typeface="Helvetica" pitchFamily="2" charset="0"/>
              </a:rPr>
              <a:t>sensibilização</a:t>
            </a:r>
            <a:r>
              <a:rPr lang="it-IT" sz="2400" dirty="0">
                <a:latin typeface="Helvetica" pitchFamily="2" charset="0"/>
              </a:rPr>
              <a:t>sessões para os funcionários e</a:t>
            </a:r>
            <a:r>
              <a:rPr lang="it-IT" sz="2400" dirty="0" err="1">
                <a:latin typeface="Helvetica" pitchFamily="2" charset="0"/>
              </a:rPr>
              <a:t>companheiros de equipa</a:t>
            </a:r>
            <a:r>
              <a:rPr lang="it-IT" sz="2400" dirty="0">
                <a:latin typeface="Helvetica" pitchFamily="2" charset="0"/>
              </a:rPr>
              <a:t>em</a:t>
            </a:r>
            <a:r>
              <a:rPr lang="it-IT" sz="2400" dirty="0" err="1">
                <a:latin typeface="Helvetica" pitchFamily="2" charset="0"/>
              </a:rPr>
              <a:t>sinais</a:t>
            </a:r>
            <a:r>
              <a:rPr lang="it-IT" sz="2400" dirty="0">
                <a:latin typeface="Helvetica" pitchFamily="2" charset="0"/>
              </a:rPr>
              <a:t>e</a:t>
            </a:r>
            <a:r>
              <a:rPr lang="it-IT" sz="2400" dirty="0" err="1">
                <a:latin typeface="Helvetica" pitchFamily="2" charset="0"/>
              </a:rPr>
              <a:t>cedo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intervenção</a:t>
            </a:r>
            <a:endParaRPr lang="it-IT" sz="2400" dirty="0">
              <a:latin typeface="Helvetica" pitchFamily="2" charset="0"/>
            </a:endParaRPr>
          </a:p>
          <a:p>
            <a:pPr marL="349200" indent="-313200" algn="l" rtl="0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Cultura de apoio</a:t>
            </a:r>
            <a:r>
              <a:rPr lang="it-IT" sz="2400" dirty="0">
                <a:latin typeface="Helvetica" pitchFamily="2" charset="0"/>
              </a:rPr>
              <a:t>: foco na saúde do desempenho,</a:t>
            </a:r>
            <a:r>
              <a:rPr lang="it-IT" sz="2400" dirty="0" err="1">
                <a:latin typeface="Helvetica" pitchFamily="2" charset="0"/>
              </a:rPr>
              <a:t>não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apenas</a:t>
            </a:r>
            <a:r>
              <a:rPr lang="it-IT" sz="2400" dirty="0">
                <a:latin typeface="Helvetica" pitchFamily="2" charset="0"/>
              </a:rPr>
              <a:t>corpo</a:t>
            </a:r>
            <a:r>
              <a:rPr lang="it-IT" sz="2400" dirty="0" err="1">
                <a:latin typeface="Helvetica" pitchFamily="2" charset="0"/>
              </a:rPr>
              <a:t>estética</a:t>
            </a:r>
            <a:endParaRPr lang="it-IT" sz="2400" dirty="0">
              <a:latin typeface="Helvetica" pitchFamily="2" charset="0"/>
            </a:endParaRPr>
          </a:p>
          <a:p>
            <a:pPr marL="342900" indent="-342900" rtl="0" algn="l">
              <a:buFont typeface="Wingdings" panose="05000000000000000000" pitchFamily="2" charset="2"/>
              <a:buChar char="§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6511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toon road map Images - Free Download on Freepik">
            <a:extLst>
              <a:ext uri="{FF2B5EF4-FFF2-40B4-BE49-F238E27FC236}">
                <a16:creationId xmlns:a16="http://schemas.microsoft.com/office/drawing/2014/main" id="{B8D4ADCF-AF1E-84E3-6724-0C3B070CA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70" y="684208"/>
            <a:ext cx="70485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DB9BB302-B9F1-FF1B-0AA6-15E974271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>
                <a:latin typeface="Coolvetica"/>
              </a:rPr>
              <a:t>Aprendizagem</a:t>
            </a:r>
            <a:r>
              <a:rPr lang="it-IT" sz="4000" dirty="0" err="1">
                <a:latin typeface="Coolvetica"/>
              </a:rPr>
              <a:t>Objetivos</a:t>
            </a:r>
            <a:endParaRPr lang="it-IT" sz="4000" dirty="0"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29E5AEA-55BE-1FA5-9F71-F2C319A2D5E0}"/>
              </a:ext>
            </a:extLst>
          </p:cNvPr>
          <p:cNvSpPr txBox="1"/>
          <p:nvPr/>
        </p:nvSpPr>
        <p:spPr>
          <a:xfrm>
            <a:off x="504000" y="1184122"/>
            <a:ext cx="77983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Identificar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cedo</a:t>
            </a:r>
            <a:r>
              <a:rPr lang="it-IT" sz="2400" dirty="0">
                <a:latin typeface="Coolvetica"/>
              </a:rPr>
              <a:t>alerta clínico</a:t>
            </a:r>
            <a:r>
              <a:rPr lang="it-IT" sz="2400" dirty="0" err="1">
                <a:latin typeface="Coolvetica"/>
              </a:rPr>
              <a:t>sinais</a:t>
            </a:r>
            <a:r>
              <a:rPr lang="it-IT" sz="2400" dirty="0">
                <a:latin typeface="Coolvetica"/>
              </a:rPr>
              <a:t>de</a:t>
            </a:r>
            <a:r>
              <a:rPr lang="it-IT" sz="2400" dirty="0" err="1">
                <a:latin typeface="Coolvetica"/>
              </a:rPr>
              <a:t>Comer</a:t>
            </a:r>
            <a:r>
              <a:rPr lang="it-IT" sz="2400" dirty="0">
                <a:latin typeface="Coolvetica"/>
              </a:rPr>
              <a:t>Transtornos (</a:t>
            </a:r>
            <a:r>
              <a:rPr lang="it-IT" sz="2400" dirty="0" err="1">
                <a:latin typeface="Coolvetica"/>
              </a:rPr>
              <a:t>EDs</a:t>
            </a:r>
            <a:r>
              <a:rPr lang="it-IT" sz="2400" dirty="0">
                <a:latin typeface="Coolvetica"/>
              </a:rPr>
              <a:t>) em</a:t>
            </a:r>
            <a:r>
              <a:rPr lang="it-IT" sz="2400" dirty="0" err="1">
                <a:latin typeface="Coolvetica"/>
              </a:rPr>
              <a:t>atletas</a:t>
            </a:r>
            <a:endParaRPr lang="it-IT" sz="2400" dirty="0">
              <a:latin typeface="Coolvetica"/>
            </a:endParaRPr>
          </a:p>
          <a:p>
            <a:pPr marL="342900" indent="-3429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Compreender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atual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recomendações</a:t>
            </a:r>
            <a:r>
              <a:rPr lang="it-IT" sz="2400" dirty="0">
                <a:latin typeface="Coolvetica"/>
              </a:rPr>
              <a:t>em segurança</a:t>
            </a:r>
            <a:r>
              <a:rPr lang="it-IT" sz="2400" dirty="0" err="1">
                <a:latin typeface="Coolvetica"/>
              </a:rPr>
              <a:t>físico</a:t>
            </a:r>
            <a:r>
              <a:rPr lang="it-IT" sz="2400" dirty="0">
                <a:latin typeface="Coolvetica"/>
              </a:rPr>
              <a:t>atividade em</a:t>
            </a:r>
            <a:r>
              <a:rPr lang="it-IT" sz="2400" dirty="0" err="1">
                <a:latin typeface="Coolvetica"/>
              </a:rPr>
              <a:t>atletas</a:t>
            </a:r>
            <a:r>
              <a:rPr lang="it-IT" sz="2400" dirty="0">
                <a:latin typeface="Coolvetica"/>
              </a:rPr>
              <a:t>com</a:t>
            </a:r>
            <a:r>
              <a:rPr lang="it-IT" sz="2400" dirty="0" err="1">
                <a:latin typeface="Coolvetica"/>
              </a:rPr>
              <a:t>EDs</a:t>
            </a:r>
            <a:endParaRPr lang="it-IT" sz="2400" dirty="0">
              <a:latin typeface="Coolvetica"/>
            </a:endParaRPr>
          </a:p>
          <a:p>
            <a:pPr marL="342900" indent="-3429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Explorar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prático</a:t>
            </a:r>
            <a:r>
              <a:rPr lang="it-IT" sz="2400" dirty="0">
                <a:latin typeface="Coolvetica"/>
              </a:rPr>
              <a:t>estratégias de monitorização e</a:t>
            </a:r>
            <a:r>
              <a:rPr lang="it-IT" sz="2400" dirty="0" err="1">
                <a:latin typeface="Coolvetica"/>
              </a:rPr>
              <a:t>apoiando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atletas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dentro de</a:t>
            </a:r>
            <a:r>
              <a:rPr lang="it-IT" sz="2400" dirty="0">
                <a:latin typeface="Coolvetica"/>
              </a:rPr>
              <a:t>equipes esportivas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C09A9730-E69F-475B-6610-B753BD71C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44D4EA1-139F-E688-AFFF-57155B6B3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Emergentes</a:t>
            </a:r>
            <a:r>
              <a:rPr lang="it-IT" sz="4000" dirty="0">
                <a:latin typeface="Coolvetica"/>
              </a:rPr>
              <a:t>Ferramentas e Estratégias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F806916-6583-4166-66D5-7F0B9B071D0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211BA6B-52BC-CB58-0EBE-4852880663F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35DAFA2-6B2E-1768-5A81-ECB5FE1AE6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60729CB-07EA-A9FD-B372-0FC7C1E9CFB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DF8570E5-08F0-C6DE-9779-D701F22B3364}"/>
              </a:ext>
            </a:extLst>
          </p:cNvPr>
          <p:cNvSpPr txBox="1"/>
          <p:nvPr/>
        </p:nvSpPr>
        <p:spPr>
          <a:xfrm>
            <a:off x="504000" y="147843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Triagem</a:t>
            </a:r>
            <a:r>
              <a:rPr lang="it-IT" sz="2400" b="1" dirty="0" err="1">
                <a:latin typeface="Helvetica" pitchFamily="2" charset="0"/>
              </a:rPr>
              <a:t>questionários</a:t>
            </a:r>
            <a:r>
              <a:rPr lang="it-IT" sz="2400" b="1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adaptado</a:t>
            </a:r>
            <a:r>
              <a:rPr lang="it-IT" sz="2400" dirty="0">
                <a:latin typeface="Helvetica" pitchFamily="2" charset="0"/>
              </a:rPr>
              <a:t>para</a:t>
            </a:r>
            <a:r>
              <a:rPr lang="it-IT" sz="2400" dirty="0" err="1">
                <a:latin typeface="Helvetica" pitchFamily="2" charset="0"/>
              </a:rPr>
              <a:t>atletas</a:t>
            </a:r>
            <a:endParaRPr lang="it-IT" sz="2400" dirty="0">
              <a:latin typeface="Helvetica" pitchFamily="2" charset="0"/>
            </a:endParaRPr>
          </a:p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Vestível</a:t>
            </a:r>
            <a:r>
              <a:rPr lang="it-IT" sz="2400" b="1" dirty="0" err="1">
                <a:latin typeface="Helvetica" pitchFamily="2" charset="0"/>
              </a:rPr>
              <a:t>tecnologia</a:t>
            </a:r>
            <a:r>
              <a:rPr lang="it-IT" sz="2400" dirty="0">
                <a:latin typeface="Helvetica" pitchFamily="2" charset="0"/>
              </a:rPr>
              <a:t>: acompanhamento da recuperação,</a:t>
            </a:r>
            <a:r>
              <a:rPr lang="it-IT" sz="2400" dirty="0" err="1">
                <a:latin typeface="Helvetica" pitchFamily="2" charset="0"/>
              </a:rPr>
              <a:t>overtraining</a:t>
            </a:r>
            <a:r>
              <a:rPr lang="it-IT" sz="2400" dirty="0">
                <a:latin typeface="Helvetica" pitchFamily="2" charset="0"/>
              </a:rPr>
              <a:t>, e</a:t>
            </a:r>
            <a:r>
              <a:rPr lang="it-IT" sz="2400" dirty="0" err="1">
                <a:latin typeface="Helvetica" pitchFamily="2" charset="0"/>
              </a:rPr>
              <a:t>fisiológico</a:t>
            </a:r>
            <a:r>
              <a:rPr lang="it-IT" sz="2400" dirty="0">
                <a:latin typeface="Helvetica" pitchFamily="2" charset="0"/>
              </a:rPr>
              <a:t>stress</a:t>
            </a:r>
          </a:p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b="1" dirty="0">
                <a:latin typeface="Helvetica" pitchFamily="2" charset="0"/>
              </a:rPr>
              <a:t>Oficinas de pessoal</a:t>
            </a:r>
            <a:r>
              <a:rPr lang="it-IT" sz="2400" dirty="0">
                <a:latin typeface="Helvetica" pitchFamily="2" charset="0"/>
              </a:rPr>
              <a:t>:</a:t>
            </a:r>
            <a:r>
              <a:rPr lang="it-IT" sz="2400" dirty="0" err="1">
                <a:latin typeface="Helvetica" pitchFamily="2" charset="0"/>
              </a:rPr>
              <a:t>promovendo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saudável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nutrição</a:t>
            </a:r>
            <a:r>
              <a:rPr lang="it-IT" sz="2400" dirty="0">
                <a:latin typeface="Helvetica" pitchFamily="2" charset="0"/>
              </a:rPr>
              <a:t>, imagem corporal e cultura de treino seguro</a:t>
            </a:r>
          </a:p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b="1" dirty="0" err="1">
                <a:latin typeface="Helvetica" pitchFamily="2" charset="0"/>
              </a:rPr>
              <a:t>Telessaúde</a:t>
            </a:r>
            <a:r>
              <a:rPr lang="it-IT" sz="2400" b="1" dirty="0">
                <a:latin typeface="Helvetica" pitchFamily="2" charset="0"/>
              </a:rPr>
              <a:t>apoio</a:t>
            </a:r>
            <a:r>
              <a:rPr lang="it-IT" sz="2400" dirty="0">
                <a:latin typeface="Helvetica" pitchFamily="2" charset="0"/>
              </a:rPr>
              <a:t>: para</a:t>
            </a:r>
            <a:r>
              <a:rPr lang="it-IT" sz="2400" dirty="0" err="1">
                <a:latin typeface="Helvetica" pitchFamily="2" charset="0"/>
              </a:rPr>
              <a:t>em curso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psicológico</a:t>
            </a:r>
            <a:r>
              <a:rPr lang="it-IT" sz="2400" dirty="0">
                <a:latin typeface="Helvetica" pitchFamily="2" charset="0"/>
              </a:rPr>
              <a:t>ou</a:t>
            </a:r>
            <a:r>
              <a:rPr lang="it-IT" sz="2400" dirty="0" err="1">
                <a:latin typeface="Helvetica" pitchFamily="2" charset="0"/>
              </a:rPr>
              <a:t>nutricional</a:t>
            </a:r>
            <a:r>
              <a:rPr lang="it-IT" sz="2400" dirty="0">
                <a:latin typeface="Helvetica" pitchFamily="2" charset="0"/>
              </a:rPr>
              <a:t>monitorização</a:t>
            </a:r>
          </a:p>
        </p:txBody>
      </p:sp>
    </p:spTree>
    <p:extLst>
      <p:ext uri="{BB962C8B-B14F-4D97-AF65-F5344CB8AC3E}">
        <p14:creationId xmlns:p14="http://schemas.microsoft.com/office/powerpoint/2010/main" val="4231038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F8935C0-0A57-E2DF-89D0-84FD9C742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4A06D80-96DC-D811-B802-1F36DBF52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>
                <a:latin typeface="Coolvetica"/>
              </a:rPr>
              <a:t>Principais conclusões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744148D-966E-FE1A-50B6-0EDC3EA6544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BD4A3A1-59E7-B131-80B5-71D7EAF44C1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FF66132-FC3A-71DD-C548-F6E3531D5B9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226EA9C3-EDC1-7F33-8766-FFF8D04890E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D03EF56-BC2A-AA7F-914E-2451D75BDBDA}"/>
              </a:ext>
            </a:extLst>
          </p:cNvPr>
          <p:cNvSpPr txBox="1"/>
          <p:nvPr/>
        </p:nvSpPr>
        <p:spPr>
          <a:xfrm>
            <a:off x="503999" y="115401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Cedo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detecção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dentro de</a:t>
            </a:r>
            <a:r>
              <a:rPr lang="it-IT" sz="2400" dirty="0">
                <a:latin typeface="Helvetica" pitchFamily="2" charset="0"/>
              </a:rPr>
              <a:t>equipes esportivas</a:t>
            </a:r>
            <a:r>
              <a:rPr lang="it-IT" sz="2400" dirty="0" err="1">
                <a:latin typeface="Helvetica" pitchFamily="2" charset="0"/>
              </a:rPr>
              <a:t>é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crucial</a:t>
            </a:r>
            <a:endParaRPr lang="it-IT" sz="2400" dirty="0">
              <a:latin typeface="Helvetica" pitchFamily="2" charset="0"/>
            </a:endParaRPr>
          </a:p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Controlado</a:t>
            </a:r>
            <a:r>
              <a:rPr lang="it-IT" sz="2400" dirty="0">
                <a:latin typeface="Helvetica" pitchFamily="2" charset="0"/>
              </a:rPr>
              <a:t>,</a:t>
            </a:r>
            <a:r>
              <a:rPr lang="it-IT" sz="2400" dirty="0" err="1">
                <a:latin typeface="Helvetica" pitchFamily="2" charset="0"/>
              </a:rPr>
              <a:t>monitorado</a:t>
            </a:r>
            <a:r>
              <a:rPr lang="it-IT" sz="2400" dirty="0">
                <a:latin typeface="Helvetica" pitchFamily="2" charset="0"/>
              </a:rPr>
              <a:t>atividade</a:t>
            </a:r>
            <a:r>
              <a:rPr lang="it-IT" sz="2400" dirty="0" err="1">
                <a:latin typeface="Helvetica" pitchFamily="2" charset="0"/>
              </a:rPr>
              <a:t>é</a:t>
            </a:r>
            <a:r>
              <a:rPr lang="it-IT" sz="2400" dirty="0">
                <a:latin typeface="Helvetica" pitchFamily="2" charset="0"/>
              </a:rPr>
              <a:t>seguro e</a:t>
            </a:r>
            <a:r>
              <a:rPr lang="it-IT" sz="2400" dirty="0" err="1">
                <a:latin typeface="Helvetica" pitchFamily="2" charset="0"/>
              </a:rPr>
              <a:t>frequentemente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benéfico</a:t>
            </a:r>
            <a:endParaRPr lang="it-IT" sz="2400" dirty="0">
              <a:latin typeface="Helvetica" pitchFamily="2" charset="0"/>
            </a:endParaRPr>
          </a:p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Multidisciplinar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colaboração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garante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ótimo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resultados</a:t>
            </a:r>
            <a:endParaRPr lang="it-IT" sz="2400" dirty="0">
              <a:latin typeface="Helvetica" pitchFamily="2" charset="0"/>
            </a:endParaRPr>
          </a:p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Educação</a:t>
            </a:r>
            <a:r>
              <a:rPr lang="it-IT" sz="2400" dirty="0">
                <a:latin typeface="Helvetica" pitchFamily="2" charset="0"/>
              </a:rPr>
              <a:t>e</a:t>
            </a:r>
            <a:r>
              <a:rPr lang="it-IT" sz="2400" dirty="0" err="1">
                <a:latin typeface="Helvetica" pitchFamily="2" charset="0"/>
              </a:rPr>
              <a:t>sensibilização</a:t>
            </a:r>
            <a:r>
              <a:rPr lang="it-IT" sz="2400" dirty="0">
                <a:latin typeface="Helvetica" pitchFamily="2" charset="0"/>
              </a:rPr>
              <a:t>são</a:t>
            </a:r>
            <a:r>
              <a:rPr lang="it-IT" sz="2400" dirty="0" err="1">
                <a:latin typeface="Helvetica" pitchFamily="2" charset="0"/>
              </a:rPr>
              <a:t>central</a:t>
            </a:r>
            <a:r>
              <a:rPr lang="it-IT" sz="2400" dirty="0">
                <a:latin typeface="Helvetica" pitchFamily="2" charset="0"/>
              </a:rPr>
              <a:t>para</a:t>
            </a:r>
            <a:r>
              <a:rPr lang="it-IT" sz="2400" dirty="0" err="1">
                <a:latin typeface="Helvetica" pitchFamily="2" charset="0"/>
              </a:rPr>
              <a:t>prevenção</a:t>
            </a:r>
            <a:r>
              <a:rPr lang="it-IT" sz="2400" dirty="0">
                <a:latin typeface="Helvetica" pitchFamily="2" charset="0"/>
              </a:rPr>
              <a:t>e</a:t>
            </a:r>
            <a:r>
              <a:rPr lang="it-IT" sz="2400" dirty="0" err="1">
                <a:latin typeface="Helvetica" pitchFamily="2" charset="0"/>
              </a:rPr>
              <a:t>cedo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intervenção</a:t>
            </a:r>
            <a:endParaRPr lang="it-IT" sz="2400" dirty="0">
              <a:latin typeface="Helvetica" pitchFamily="2" charset="0"/>
            </a:endParaRPr>
          </a:p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Helvetica" pitchFamily="2" charset="0"/>
              </a:rPr>
              <a:t>Exercício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programas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deveria</a:t>
            </a:r>
            <a:r>
              <a:rPr lang="it-IT" sz="2400" dirty="0">
                <a:latin typeface="Helvetica" pitchFamily="2" charset="0"/>
              </a:rPr>
              <a:t>ser</a:t>
            </a:r>
            <a:r>
              <a:rPr lang="it-IT" sz="2400" dirty="0" err="1">
                <a:latin typeface="Helvetica" pitchFamily="2" charset="0"/>
              </a:rPr>
              <a:t>personalizado</a:t>
            </a:r>
            <a:r>
              <a:rPr lang="it-IT" sz="2400" dirty="0">
                <a:latin typeface="Helvetica" pitchFamily="2" charset="0"/>
              </a:rPr>
              <a:t>,</a:t>
            </a:r>
            <a:r>
              <a:rPr lang="it-IT" sz="2400" dirty="0" err="1">
                <a:latin typeface="Helvetica" pitchFamily="2" charset="0"/>
              </a:rPr>
              <a:t>gradual</a:t>
            </a:r>
            <a:r>
              <a:rPr lang="it-IT" sz="2400" dirty="0">
                <a:latin typeface="Helvetica" pitchFamily="2" charset="0"/>
              </a:rPr>
              <a:t>, e</a:t>
            </a:r>
            <a:r>
              <a:rPr lang="it-IT" sz="2400" dirty="0" err="1">
                <a:latin typeface="Helvetica" pitchFamily="2" charset="0"/>
              </a:rPr>
              <a:t>integrado</a:t>
            </a:r>
            <a:r>
              <a:rPr lang="it-IT" sz="2400" dirty="0">
                <a:latin typeface="Helvetica" pitchFamily="2" charset="0"/>
              </a:rPr>
              <a:t> </a:t>
            </a:r>
            <a:r>
              <a:rPr lang="it-IT" sz="2400" dirty="0" err="1">
                <a:latin typeface="Helvetica" pitchFamily="2" charset="0"/>
              </a:rPr>
              <a:t>em</a:t>
            </a:r>
            <a:r>
              <a:rPr lang="it-IT" sz="2400" dirty="0">
                <a:latin typeface="Helvetica" pitchFamily="2" charset="0"/>
              </a:rPr>
              <a:t>um</a:t>
            </a:r>
            <a:r>
              <a:rPr lang="it-IT" sz="2400" dirty="0" err="1">
                <a:latin typeface="Helvetica" pitchFamily="2" charset="0"/>
              </a:rPr>
              <a:t>multidisciplinar</a:t>
            </a:r>
            <a:r>
              <a:rPr lang="it-IT" sz="2400" dirty="0">
                <a:latin typeface="Helvetica" pitchFamily="2" charset="0"/>
              </a:rPr>
              <a:t>plano de tratamento.</a:t>
            </a:r>
          </a:p>
        </p:txBody>
      </p:sp>
    </p:spTree>
    <p:extLst>
      <p:ext uri="{BB962C8B-B14F-4D97-AF65-F5344CB8AC3E}">
        <p14:creationId xmlns:p14="http://schemas.microsoft.com/office/powerpoint/2010/main" val="356839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70+ Cartoon Of A Bibliography Stock Illustrations, Royalty-Free Vector  Graphics &amp; Clip Art - iStock">
            <a:extLst>
              <a:ext uri="{FF2B5EF4-FFF2-40B4-BE49-F238E27FC236}">
                <a16:creationId xmlns:a16="http://schemas.microsoft.com/office/drawing/2014/main" id="{5D15ABE6-14B9-9811-4C12-98854019A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97" y="1821144"/>
            <a:ext cx="1986304" cy="198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430+ Bibliography Stock Illustrations, Royalty-Free Vector Graphics &amp; Clip  Art - iStock | Bibliography references, Bibliography icon">
            <a:extLst>
              <a:ext uri="{FF2B5EF4-FFF2-40B4-BE49-F238E27FC236}">
                <a16:creationId xmlns:a16="http://schemas.microsoft.com/office/drawing/2014/main" id="{21C292B6-D4B4-2973-26A6-237D154B7E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2" t="11407" r="13679" b="9120"/>
          <a:stretch>
            <a:fillRect/>
          </a:stretch>
        </p:blipFill>
        <p:spPr bwMode="auto">
          <a:xfrm>
            <a:off x="7190330" y="2095020"/>
            <a:ext cx="2385490" cy="255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B77A673-0113-1C17-C647-8D1BD19DD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180" y="591276"/>
            <a:ext cx="9071640" cy="946440"/>
          </a:xfrm>
        </p:spPr>
        <p:txBody>
          <a:bodyPr/>
          <a:lstStyle/>
          <a:p>
            <a:pPr algn="ctr" rtl="0"/>
            <a:r>
              <a:rPr lang="it-IT" sz="4000" dirty="0">
                <a:latin typeface="Coolvetica"/>
              </a:rPr>
              <a:t>Baixe o</a:t>
            </a:r>
            <a:r>
              <a:rPr lang="it-IT" sz="4000" dirty="0" err="1">
                <a:latin typeface="Coolvetica"/>
              </a:rPr>
              <a:t>bibliografia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aqui</a:t>
            </a:r>
            <a:endParaRPr lang="it-IT" sz="4000" dirty="0">
              <a:latin typeface="Coolvetica"/>
            </a:endParaRPr>
          </a:p>
        </p:txBody>
      </p:sp>
      <p:pic>
        <p:nvPicPr>
          <p:cNvPr id="9" name="Segnaposto contenuto 8" descr="Immagine che contiene modello, quadrato, Rettangolo, arte  Il contenuto generato dall'IA potrebbe non essere corretto.">
            <a:extLst>
              <a:ext uri="{FF2B5EF4-FFF2-40B4-BE49-F238E27FC236}">
                <a16:creationId xmlns:a16="http://schemas.microsoft.com/office/drawing/2014/main" id="{7522AF50-5CE9-4533-5FD3-9BBBADA6B5D3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26" y="1614396"/>
            <a:ext cx="2445772" cy="2445772"/>
          </a:xfr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7AB73725-BF84-F314-D20B-2B284B293A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36A4B4B4-A4C4-0807-6357-542F6D4D398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AD62E0D3-9CA8-FA63-6506-1C95773625F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B47DD39D-D6DB-A3E2-E4D6-7297FB9818CF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0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7B62CEBE-0EEA-F7F8-F899-ADD8CA04A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9783">
            <a:off x="6263944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03753FEB-B1EF-DC3D-4BDE-BFD86C36C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58663" flipH="1">
            <a:off x="2749437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034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A566DB3B-35BB-E841-358F-B59722483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2BF4A4E-4781-E67C-9923-9E257CB1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Cedo</a:t>
            </a:r>
            <a:r>
              <a:rPr lang="it-IT" sz="4000" dirty="0">
                <a:latin typeface="Coolvetica"/>
              </a:rPr>
              <a:t>Aviso</a:t>
            </a:r>
            <a:r>
              <a:rPr lang="it-IT" sz="4000" dirty="0" err="1">
                <a:latin typeface="Coolvetica"/>
              </a:rPr>
              <a:t>Sinais</a:t>
            </a:r>
            <a:r>
              <a:rPr lang="it-IT" sz="4000" dirty="0">
                <a:latin typeface="Coolvetica"/>
              </a:rPr>
              <a:t>no Desporto</a:t>
            </a:r>
            <a:r>
              <a:rPr lang="it-IT" sz="4000" dirty="0" err="1">
                <a:latin typeface="Coolvetica"/>
              </a:rPr>
              <a:t>Conteúdo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507990F-D1A2-2BA6-6AF2-8CF9E702BA4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46965F96-8C4C-E099-5490-DCBA06D9245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5A1465E-F85C-06B7-8DDB-06CCA176F58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D61D63CD-9DD8-1DC5-5769-FAD18789BA0A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F3DA686-0744-0573-BCCC-6192E6CA1961}"/>
              </a:ext>
            </a:extLst>
          </p:cNvPr>
          <p:cNvSpPr txBox="1"/>
          <p:nvPr/>
        </p:nvSpPr>
        <p:spPr>
          <a:xfrm>
            <a:off x="504000" y="1184122"/>
            <a:ext cx="8755410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rtl="0">
              <a:lnSpc>
                <a:spcPct val="150000"/>
              </a:lnSpc>
              <a:buAutoNum type="arabicPeriod"/>
            </a:pPr>
            <a:r>
              <a:rPr lang="it-IT" sz="2400" dirty="0">
                <a:latin typeface="Coolvetica"/>
              </a:rPr>
              <a:t>Comida-</a:t>
            </a:r>
            <a:r>
              <a:rPr lang="it-IT" sz="2400" dirty="0" err="1">
                <a:latin typeface="Coolvetica"/>
              </a:rPr>
              <a:t>relacionado</a:t>
            </a:r>
            <a:r>
              <a:rPr lang="it-IT" sz="2400" dirty="0">
                <a:latin typeface="Coolvetica"/>
              </a:rPr>
              <a:t>comportamental</a:t>
            </a:r>
            <a:r>
              <a:rPr lang="it-IT" sz="2400" dirty="0" err="1">
                <a:latin typeface="Coolvetica"/>
              </a:rPr>
              <a:t>mudanças</a:t>
            </a:r>
            <a:endParaRPr lang="it-IT" sz="2400" dirty="0">
              <a:latin typeface="Coolvetica"/>
            </a:endParaRPr>
          </a:p>
          <a:p>
            <a:pPr marL="457200" indent="-457200" algn="l" rtl="0">
              <a:lnSpc>
                <a:spcPct val="150000"/>
              </a:lnSpc>
              <a:buAutoNum type="arabicPeriod"/>
            </a:pPr>
            <a:r>
              <a:rPr lang="it-IT" sz="2400" dirty="0" err="1">
                <a:latin typeface="Coolvetica"/>
              </a:rPr>
              <a:t>Alterações</a:t>
            </a:r>
            <a:r>
              <a:rPr lang="it-IT" sz="2400" dirty="0">
                <a:latin typeface="Coolvetica"/>
              </a:rPr>
              <a:t>no desporto-</a:t>
            </a:r>
            <a:r>
              <a:rPr lang="it-IT" sz="2400" dirty="0" err="1">
                <a:latin typeface="Coolvetica"/>
              </a:rPr>
              <a:t>relacionado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comportamentos</a:t>
            </a:r>
            <a:endParaRPr lang="it-IT" sz="2400" dirty="0">
              <a:latin typeface="Coolvetica"/>
            </a:endParaRPr>
          </a:p>
          <a:p>
            <a:pPr marL="457200" indent="-457200" algn="l" rtl="0">
              <a:lnSpc>
                <a:spcPct val="150000"/>
              </a:lnSpc>
              <a:buAutoNum type="arabicPeriod"/>
            </a:pPr>
            <a:r>
              <a:rPr lang="it-IT" sz="2400" dirty="0" err="1">
                <a:latin typeface="Coolvetica"/>
              </a:rPr>
              <a:t>Físico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sinais</a:t>
            </a:r>
            <a:r>
              <a:rPr lang="it-IT" sz="2400" dirty="0">
                <a:latin typeface="Coolvetica"/>
              </a:rPr>
              <a:t>e</a:t>
            </a:r>
            <a:r>
              <a:rPr lang="it-IT" sz="2400" dirty="0" err="1">
                <a:latin typeface="Coolvetica"/>
              </a:rPr>
              <a:t>somático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mudanças</a:t>
            </a:r>
            <a:endParaRPr lang="it-IT" sz="2400" dirty="0">
              <a:latin typeface="Coolvetica"/>
            </a:endParaRPr>
          </a:p>
          <a:p>
            <a:pPr marL="457200" indent="-457200" algn="l" rtl="0">
              <a:lnSpc>
                <a:spcPct val="150000"/>
              </a:lnSpc>
              <a:buAutoNum type="arabicPeriod"/>
            </a:pPr>
            <a:r>
              <a:rPr lang="it-IT" sz="2400" dirty="0" err="1">
                <a:latin typeface="Coolvetica"/>
              </a:rPr>
              <a:t>Psicológico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manifestações</a:t>
            </a:r>
            <a:endParaRPr lang="it-IT" sz="2400" dirty="0">
              <a:latin typeface="Coolvetica"/>
            </a:endParaRPr>
          </a:p>
          <a:p>
            <a:pPr marL="457200" indent="-457200" algn="l" rtl="0">
              <a:lnSpc>
                <a:spcPct val="150000"/>
              </a:lnSpc>
              <a:buAutoNum type="arabicPeriod"/>
            </a:pPr>
            <a:r>
              <a:rPr lang="it-IT" sz="2400" dirty="0" err="1">
                <a:latin typeface="Coolvetica"/>
              </a:rPr>
              <a:t>Contextual</a:t>
            </a:r>
            <a:r>
              <a:rPr lang="it-IT" sz="2400" dirty="0">
                <a:latin typeface="Coolvetica"/>
              </a:rPr>
              <a:t>e social</a:t>
            </a:r>
            <a:r>
              <a:rPr lang="it-IT" sz="2400" dirty="0" err="1">
                <a:latin typeface="Coolvetica"/>
              </a:rPr>
              <a:t>sinais</a:t>
            </a: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67160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953C0-2B71-4D90-BD44-683925748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0BE18BF5-50F8-CFD1-E6E8-EA17A0D3E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C57466-7608-9714-50B0-2B30D211D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Cedo</a:t>
            </a:r>
            <a:r>
              <a:rPr lang="it-IT" sz="4000" dirty="0">
                <a:latin typeface="Coolvetica"/>
              </a:rPr>
              <a:t>Aviso</a:t>
            </a:r>
            <a:r>
              <a:rPr lang="it-IT" sz="4000" dirty="0" err="1">
                <a:latin typeface="Coolvetica"/>
              </a:rPr>
              <a:t>Sinais</a:t>
            </a:r>
            <a:r>
              <a:rPr lang="it-IT" sz="4000" dirty="0">
                <a:latin typeface="Coolvetica"/>
              </a:rPr>
              <a:t>no Desporto</a:t>
            </a:r>
            <a:r>
              <a:rPr lang="it-IT" sz="4000" dirty="0" err="1">
                <a:latin typeface="Coolvetica"/>
              </a:rPr>
              <a:t>Conteúdo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C9D70C8D-2E7B-4199-D710-39B9BAE019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938F436B-1D60-5294-2DE3-CA7CE880D7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2EC8087-CA5E-E773-9D27-0A6528E3882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E77B351C-722F-9427-DBD3-07B25C0D871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69BAC21-D31E-E76E-9F01-8C07489BC679}"/>
              </a:ext>
            </a:extLst>
          </p:cNvPr>
          <p:cNvSpPr txBox="1"/>
          <p:nvPr/>
        </p:nvSpPr>
        <p:spPr>
          <a:xfrm>
            <a:off x="504000" y="1184122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it-IT" sz="2400" b="1" dirty="0">
                <a:latin typeface="Coolvetica"/>
              </a:rPr>
              <a:t>1. Comida-</a:t>
            </a:r>
            <a:r>
              <a:rPr lang="it-IT" sz="2400" b="1" dirty="0" err="1">
                <a:latin typeface="Coolvetica"/>
              </a:rPr>
              <a:t>relacionado</a:t>
            </a:r>
            <a:r>
              <a:rPr lang="it-IT" sz="2400" b="1" dirty="0">
                <a:latin typeface="Coolvetica"/>
              </a:rPr>
              <a:t>comportamental</a:t>
            </a:r>
            <a:r>
              <a:rPr lang="it-IT" sz="2400" b="1" dirty="0" err="1">
                <a:latin typeface="Coolvetica"/>
              </a:rPr>
              <a:t>mudanças</a:t>
            </a:r>
            <a:endParaRPr lang="it-IT" sz="2400" b="1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Obsessão</a:t>
            </a:r>
            <a:r>
              <a:rPr lang="it-IT" sz="2400" dirty="0">
                <a:latin typeface="Coolvetica"/>
              </a:rPr>
              <a:t>com</a:t>
            </a:r>
            <a:r>
              <a:rPr lang="it-IT" sz="2400" dirty="0" err="1">
                <a:latin typeface="Coolvetica"/>
              </a:rPr>
              <a:t>parte</a:t>
            </a:r>
            <a:r>
              <a:rPr lang="it-IT" sz="2400" dirty="0">
                <a:latin typeface="Coolvetica"/>
              </a:rPr>
              <a:t>controlo ou</a:t>
            </a:r>
            <a:r>
              <a:rPr lang="it-IT" sz="2400" dirty="0" err="1">
                <a:latin typeface="Coolvetica"/>
              </a:rPr>
              <a:t>calórico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conteúdo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Restritivo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comer</a:t>
            </a:r>
            <a:r>
              <a:rPr lang="it-IT" sz="2400" dirty="0">
                <a:latin typeface="Coolvetica"/>
              </a:rPr>
              <a:t>padrões ou</a:t>
            </a:r>
            <a:r>
              <a:rPr lang="it-IT" sz="2400" dirty="0" err="1">
                <a:latin typeface="Coolvetica"/>
              </a:rPr>
              <a:t>irregular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refeições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Excessivo</a:t>
            </a:r>
            <a:r>
              <a:rPr lang="it-IT" sz="2400" dirty="0">
                <a:latin typeface="Coolvetica"/>
              </a:rPr>
              <a:t>  uso de</a:t>
            </a:r>
            <a:r>
              <a:rPr lang="it-IT" sz="2400" dirty="0" err="1">
                <a:latin typeface="Coolvetica"/>
              </a:rPr>
              <a:t>suplementos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laxantes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diuréticos</a:t>
            </a:r>
            <a:r>
              <a:rPr lang="it-IT" sz="2400" dirty="0">
                <a:latin typeface="Coolvetica"/>
              </a:rPr>
              <a:t>, ou outro controlo de peso</a:t>
            </a:r>
            <a:r>
              <a:rPr lang="it-IT" sz="2400" dirty="0" err="1">
                <a:latin typeface="Coolvetica"/>
              </a:rPr>
              <a:t>métodos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Segredo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desonestidade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sobre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o quê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como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muito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eles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comer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Compensatório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comportamentos</a:t>
            </a:r>
            <a:r>
              <a:rPr lang="it-IT" sz="2400" dirty="0">
                <a:latin typeface="Coolvetica"/>
              </a:rPr>
              <a:t>depois</a:t>
            </a:r>
            <a:r>
              <a:rPr lang="it-IT" sz="2400" dirty="0" err="1">
                <a:latin typeface="Coolvetica"/>
              </a:rPr>
              <a:t>refeições</a:t>
            </a:r>
            <a:endParaRPr lang="it-IT" sz="2400" dirty="0">
              <a:latin typeface="Coolvetica"/>
            </a:endParaRPr>
          </a:p>
          <a:p>
            <a:pPr marL="457200" indent="-457200" rtl="0" algn="l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465165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EDE5E-352F-7608-19AD-CF52465F6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5F20D3C-168A-7576-916E-20AF9E081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F13BC24-5F5A-50D6-BD32-198496760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Cedo</a:t>
            </a:r>
            <a:r>
              <a:rPr lang="it-IT" sz="4000" dirty="0">
                <a:latin typeface="Coolvetica"/>
              </a:rPr>
              <a:t>Aviso</a:t>
            </a:r>
            <a:r>
              <a:rPr lang="it-IT" sz="4000" dirty="0" err="1">
                <a:latin typeface="Coolvetica"/>
              </a:rPr>
              <a:t>Sinais</a:t>
            </a:r>
            <a:r>
              <a:rPr lang="it-IT" sz="4000" dirty="0">
                <a:latin typeface="Coolvetica"/>
              </a:rPr>
              <a:t>no Desporto</a:t>
            </a:r>
            <a:r>
              <a:rPr lang="it-IT" sz="4000" dirty="0" err="1">
                <a:latin typeface="Coolvetica"/>
              </a:rPr>
              <a:t>Conteúdo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9F34F08-BEF5-BA6E-F6B5-4F51784AA63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B87CCE5-0F61-FA79-34AF-60048CD5901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9C7CFCE-FC3E-32FF-473E-2EF897F96A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311F32C-9ADB-B485-89DC-43CDFD6AA7D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1908842-2A55-B947-583F-B316FB5C1982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it-IT" sz="2400" b="1" dirty="0">
                <a:latin typeface="Coolvetica"/>
              </a:rPr>
              <a:t>2.</a:t>
            </a:r>
            <a:r>
              <a:rPr lang="it-IT" sz="2400" b="1" dirty="0" err="1">
                <a:latin typeface="Coolvetica"/>
              </a:rPr>
              <a:t>Alterações</a:t>
            </a:r>
            <a:r>
              <a:rPr lang="it-IT" sz="2400" b="1" dirty="0">
                <a:latin typeface="Coolvetica"/>
              </a:rPr>
              <a:t>no desporto-</a:t>
            </a:r>
            <a:r>
              <a:rPr lang="it-IT" sz="2400" b="1" dirty="0" err="1">
                <a:latin typeface="Coolvetica"/>
              </a:rPr>
              <a:t>relacionado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comportamento</a:t>
            </a:r>
            <a:endParaRPr lang="it-IT" sz="2400" b="1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Excessivo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rígido</a:t>
            </a:r>
            <a:r>
              <a:rPr lang="it-IT" sz="2400" dirty="0">
                <a:latin typeface="Coolvetica"/>
              </a:rPr>
              <a:t>formação,</a:t>
            </a:r>
            <a:r>
              <a:rPr lang="it-IT" sz="2400" dirty="0" err="1">
                <a:latin typeface="Coolvetica"/>
              </a:rPr>
              <a:t>apesar</a:t>
            </a:r>
            <a:r>
              <a:rPr lang="it-IT" sz="2400" dirty="0">
                <a:latin typeface="Coolvetica"/>
              </a:rPr>
              <a:t>fadiga ou</a:t>
            </a:r>
            <a:r>
              <a:rPr lang="it-IT" sz="2400" dirty="0" err="1">
                <a:latin typeface="Coolvetica"/>
              </a:rPr>
              <a:t>lesão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Frustração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irritabilidade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se</a:t>
            </a:r>
            <a:r>
              <a:rPr lang="it-IT" sz="2400" dirty="0">
                <a:latin typeface="Coolvetica"/>
              </a:rPr>
              <a:t>O treinamento pode</a:t>
            </a:r>
            <a:r>
              <a:rPr lang="it-IT" sz="2400" dirty="0" err="1">
                <a:latin typeface="Coolvetica"/>
              </a:rPr>
              <a:t>não</a:t>
            </a:r>
            <a:r>
              <a:rPr lang="it-IT" sz="2400" dirty="0">
                <a:latin typeface="Coolvetica"/>
              </a:rPr>
              <a:t>ser</a:t>
            </a:r>
            <a:r>
              <a:rPr lang="it-IT" sz="2400" dirty="0" err="1">
                <a:latin typeface="Coolvetica"/>
              </a:rPr>
              <a:t>concluído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Recusa</a:t>
            </a:r>
            <a:r>
              <a:rPr lang="it-IT" sz="2400" dirty="0">
                <a:latin typeface="Coolvetica"/>
              </a:rPr>
              <a:t>para</a:t>
            </a:r>
            <a:r>
              <a:rPr lang="it-IT" sz="2400" dirty="0" err="1">
                <a:latin typeface="Coolvetica"/>
              </a:rPr>
              <a:t>ajustar</a:t>
            </a:r>
            <a:r>
              <a:rPr lang="it-IT" sz="2400" dirty="0">
                <a:latin typeface="Coolvetica"/>
              </a:rPr>
              <a:t>formação para a saúde</a:t>
            </a:r>
            <a:r>
              <a:rPr lang="it-IT" sz="2400" dirty="0" err="1">
                <a:latin typeface="Coolvetica"/>
              </a:rPr>
              <a:t>razões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Desproporcional</a:t>
            </a:r>
            <a:r>
              <a:rPr lang="it-IT" sz="2400" dirty="0">
                <a:latin typeface="Coolvetica"/>
              </a:rPr>
              <a:t>foco no peso ou desempenho acima</a:t>
            </a:r>
            <a:r>
              <a:rPr lang="it-IT" sz="2400" dirty="0" err="1">
                <a:latin typeface="Coolvetica"/>
              </a:rPr>
              <a:t>prazer</a:t>
            </a:r>
            <a:r>
              <a:rPr lang="it-IT" sz="2400" dirty="0">
                <a:latin typeface="Coolvetica"/>
              </a:rPr>
              <a:t>e saúde</a:t>
            </a:r>
          </a:p>
          <a:p>
            <a:pPr marL="457200" indent="-457200" rtl="0" algn="l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52511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B6952-B17D-C785-D10C-BBBB9E7A8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9FC22523-4CE4-54F0-1DD3-A6603EA73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68D5E5-C193-EC3B-9987-EF566808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Cedo</a:t>
            </a:r>
            <a:r>
              <a:rPr lang="it-IT" sz="4000" dirty="0">
                <a:latin typeface="Coolvetica"/>
              </a:rPr>
              <a:t>Aviso</a:t>
            </a:r>
            <a:r>
              <a:rPr lang="it-IT" sz="4000" dirty="0" err="1">
                <a:latin typeface="Coolvetica"/>
              </a:rPr>
              <a:t>Sinais</a:t>
            </a:r>
            <a:r>
              <a:rPr lang="it-IT" sz="4000" dirty="0">
                <a:latin typeface="Coolvetica"/>
              </a:rPr>
              <a:t>no Desporto</a:t>
            </a:r>
            <a:r>
              <a:rPr lang="it-IT" sz="4000" dirty="0" err="1">
                <a:latin typeface="Coolvetica"/>
              </a:rPr>
              <a:t>Conteúdo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EC96332-EF6A-5039-D1B2-ABAE07337F9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552A718-0BA3-B97D-7727-909F78084C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7AAAF844-8E25-C41C-5580-55BD32B0F37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198718-55A4-D1D9-3E04-DF658E126D0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634ED09-88AB-7B3A-623D-981D6354B1EF}"/>
              </a:ext>
            </a:extLst>
          </p:cNvPr>
          <p:cNvSpPr txBox="1"/>
          <p:nvPr/>
        </p:nvSpPr>
        <p:spPr>
          <a:xfrm>
            <a:off x="504000" y="1184122"/>
            <a:ext cx="87554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it-IT" sz="2400" b="1" dirty="0">
                <a:latin typeface="Coolvetica"/>
              </a:rPr>
              <a:t>3.</a:t>
            </a:r>
            <a:r>
              <a:rPr lang="it-IT" sz="2400" b="1" dirty="0" err="1">
                <a:latin typeface="Coolvetica"/>
              </a:rPr>
              <a:t>Físico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sinais</a:t>
            </a:r>
            <a:r>
              <a:rPr lang="it-IT" sz="2400" b="1" dirty="0">
                <a:latin typeface="Coolvetica"/>
              </a:rPr>
              <a:t>e</a:t>
            </a:r>
            <a:r>
              <a:rPr lang="it-IT" sz="2400" b="1" dirty="0" err="1">
                <a:latin typeface="Coolvetica"/>
              </a:rPr>
              <a:t>somático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mudanças</a:t>
            </a:r>
            <a:endParaRPr lang="it-IT" sz="2400" b="1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Importante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rápido</a:t>
            </a:r>
            <a:r>
              <a:rPr lang="it-IT" sz="2400" dirty="0">
                <a:latin typeface="Coolvetica"/>
              </a:rPr>
              <a:t>peso</a:t>
            </a:r>
            <a:r>
              <a:rPr lang="it-IT" sz="2400" dirty="0" err="1">
                <a:latin typeface="Coolvetica"/>
              </a:rPr>
              <a:t>perda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não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explicado</a:t>
            </a:r>
            <a:r>
              <a:rPr lang="it-IT" sz="2400" dirty="0">
                <a:latin typeface="Coolvetica"/>
              </a:rPr>
              <a:t>por técnico ou formação</a:t>
            </a:r>
            <a:r>
              <a:rPr lang="it-IT" sz="2400" dirty="0" err="1">
                <a:latin typeface="Coolvetica"/>
              </a:rPr>
              <a:t>fatores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Frequente</a:t>
            </a:r>
            <a:r>
              <a:rPr lang="it-IT" sz="2400" dirty="0">
                <a:latin typeface="Coolvetica"/>
              </a:rPr>
              <a:t>peso</a:t>
            </a:r>
            <a:r>
              <a:rPr lang="it-IT" sz="2400" dirty="0" err="1">
                <a:latin typeface="Coolvetica"/>
              </a:rPr>
              <a:t>flutuações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Sinais</a:t>
            </a:r>
            <a:r>
              <a:rPr lang="it-IT" sz="2400" dirty="0">
                <a:latin typeface="Coolvetica"/>
              </a:rPr>
              <a:t>de</a:t>
            </a:r>
            <a:r>
              <a:rPr lang="it-IT" sz="2400" dirty="0" err="1">
                <a:latin typeface="Coolvetica"/>
              </a:rPr>
              <a:t>desnutrição</a:t>
            </a:r>
            <a:r>
              <a:rPr lang="it-IT" sz="2400" dirty="0">
                <a:latin typeface="Coolvetica"/>
              </a:rPr>
              <a:t>: fadiga, palidez</a:t>
            </a:r>
            <a:r>
              <a:rPr lang="it-IT" sz="2400" dirty="0" err="1">
                <a:latin typeface="Coolvetica"/>
              </a:rPr>
              <a:t>pele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frágil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cabelo</a:t>
            </a:r>
            <a:r>
              <a:rPr lang="it-IT" sz="2400" dirty="0">
                <a:latin typeface="Coolvetica"/>
              </a:rPr>
              <a:t>e</a:t>
            </a:r>
            <a:r>
              <a:rPr lang="it-IT" sz="2400" dirty="0" err="1">
                <a:latin typeface="Coolvetica"/>
              </a:rPr>
              <a:t>unhas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GI</a:t>
            </a:r>
            <a:r>
              <a:rPr lang="it-IT" sz="2400" dirty="0" err="1">
                <a:latin typeface="Coolvetica"/>
              </a:rPr>
              <a:t>problemas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hipoglicemia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sintomas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Amenorréia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menstrual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irregularidades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hormonais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desequilíbrios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Frequente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ferimentos</a:t>
            </a:r>
            <a:r>
              <a:rPr lang="it-IT" sz="2400" dirty="0">
                <a:latin typeface="Coolvetica"/>
              </a:rPr>
              <a:t>ou recuperação lenta de</a:t>
            </a:r>
            <a:r>
              <a:rPr lang="it-IT" sz="2400" dirty="0" err="1">
                <a:latin typeface="Coolvetica"/>
              </a:rPr>
              <a:t>ferimentos</a:t>
            </a:r>
            <a:r>
              <a:rPr lang="it-IT" sz="2400" dirty="0">
                <a:latin typeface="Coolvetica"/>
              </a:rPr>
              <a:t>, stress</a:t>
            </a:r>
            <a:r>
              <a:rPr lang="it-IT" sz="2400" dirty="0" err="1">
                <a:latin typeface="Coolvetica"/>
              </a:rPr>
              <a:t>fraturas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ECG</a:t>
            </a:r>
            <a:r>
              <a:rPr lang="it-IT" sz="2400" dirty="0" err="1">
                <a:latin typeface="Coolvetica"/>
              </a:rPr>
              <a:t>alterações</a:t>
            </a:r>
            <a:endParaRPr lang="it-IT" sz="2400" dirty="0">
              <a:latin typeface="Coolvetica"/>
            </a:endParaRPr>
          </a:p>
          <a:p>
            <a:pPr marL="457200" indent="-457200" rtl="0" algn="l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457307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B6C2B-5FEC-2255-A959-DBDC6473A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B759741-EC11-D770-9A9D-5E512C24C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89412A-AB8E-B70C-DB1F-3992BE66B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Cedo</a:t>
            </a:r>
            <a:r>
              <a:rPr lang="it-IT" sz="4000" dirty="0">
                <a:latin typeface="Coolvetica"/>
              </a:rPr>
              <a:t>Aviso</a:t>
            </a:r>
            <a:r>
              <a:rPr lang="it-IT" sz="4000" dirty="0" err="1">
                <a:latin typeface="Coolvetica"/>
              </a:rPr>
              <a:t>Sinais</a:t>
            </a:r>
            <a:r>
              <a:rPr lang="it-IT" sz="4000" dirty="0">
                <a:latin typeface="Coolvetica"/>
              </a:rPr>
              <a:t>no Desporto</a:t>
            </a:r>
            <a:r>
              <a:rPr lang="it-IT" sz="4000" dirty="0" err="1">
                <a:latin typeface="Coolvetica"/>
              </a:rPr>
              <a:t>Conteúdo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C07A4F7-1A2E-DD92-8586-3296429E66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AC1F1FF-FC31-C7C0-DA7A-D1F969548F7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10F3273-A6F0-36C7-9CF4-1E6870765C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4FF2E75-CF9D-921A-89E2-BDB8A11FA61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909EB44-768F-BF53-7B3E-C7C8146804CA}"/>
              </a:ext>
            </a:extLst>
          </p:cNvPr>
          <p:cNvSpPr txBox="1"/>
          <p:nvPr/>
        </p:nvSpPr>
        <p:spPr>
          <a:xfrm>
            <a:off x="504000" y="1184122"/>
            <a:ext cx="8755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it-IT" sz="2400" b="1" dirty="0">
                <a:latin typeface="Coolvetica"/>
              </a:rPr>
              <a:t>4.</a:t>
            </a:r>
            <a:r>
              <a:rPr lang="it-IT" sz="2400" b="1" dirty="0" err="1">
                <a:latin typeface="Coolvetica"/>
              </a:rPr>
              <a:t>Psicológico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manifestações</a:t>
            </a:r>
            <a:endParaRPr lang="it-IT" sz="2400" b="1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Excessivo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ansiedade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sobre</a:t>
            </a:r>
            <a:r>
              <a:rPr lang="it-IT" sz="2400" dirty="0">
                <a:latin typeface="Coolvetica"/>
              </a:rPr>
              <a:t>alimento, corpo ou desempenho</a:t>
            </a: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Depressão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irritabilidade</a:t>
            </a:r>
            <a:r>
              <a:rPr lang="it-IT" sz="2400" dirty="0">
                <a:latin typeface="Coolvetica"/>
              </a:rPr>
              <a:t>, social</a:t>
            </a:r>
            <a:r>
              <a:rPr lang="it-IT" sz="2400" dirty="0" err="1">
                <a:latin typeface="Coolvetica"/>
              </a:rPr>
              <a:t>levantamento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Baixa autoestima</a:t>
            </a:r>
            <a:r>
              <a:rPr lang="it-IT" sz="2400" dirty="0" err="1">
                <a:latin typeface="Coolvetica"/>
              </a:rPr>
              <a:t>estima</a:t>
            </a:r>
            <a:r>
              <a:rPr lang="it-IT" sz="2400" dirty="0">
                <a:latin typeface="Coolvetica"/>
              </a:rPr>
              <a:t>ou corpo severo</a:t>
            </a:r>
            <a:r>
              <a:rPr lang="it-IT" sz="2400" dirty="0" err="1">
                <a:latin typeface="Coolvetica"/>
              </a:rPr>
              <a:t>criticismo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Obsessividade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rigidez</a:t>
            </a:r>
            <a:r>
              <a:rPr lang="it-IT" sz="2400" dirty="0">
                <a:latin typeface="Coolvetica"/>
              </a:rPr>
              <a:t>nos alimentos ou</a:t>
            </a:r>
            <a:r>
              <a:rPr lang="it-IT" sz="2400" dirty="0" err="1">
                <a:latin typeface="Coolvetica"/>
              </a:rPr>
              <a:t>relacionado com o exercício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rituais</a:t>
            </a: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62756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457F4-4E1D-CCD0-8E69-6A82EC290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739BB2A3-F63E-3158-F622-3CBA47FD5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731D2BC-D3AD-2A8A-12C9-32C9AE033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Cedo</a:t>
            </a:r>
            <a:r>
              <a:rPr lang="it-IT" sz="4000" dirty="0">
                <a:latin typeface="Coolvetica"/>
              </a:rPr>
              <a:t>Aviso</a:t>
            </a:r>
            <a:r>
              <a:rPr lang="it-IT" sz="4000" dirty="0" err="1">
                <a:latin typeface="Coolvetica"/>
              </a:rPr>
              <a:t>Sinais</a:t>
            </a:r>
            <a:r>
              <a:rPr lang="it-IT" sz="4000" dirty="0">
                <a:latin typeface="Coolvetica"/>
              </a:rPr>
              <a:t>no Desporto</a:t>
            </a:r>
            <a:r>
              <a:rPr lang="it-IT" sz="4000" dirty="0" err="1">
                <a:latin typeface="Coolvetica"/>
              </a:rPr>
              <a:t>Conteúdo</a:t>
            </a:r>
            <a:endParaRPr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95E47B63-685E-FFCC-DF9A-4382685BAE5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C3776A8-B472-F18E-DDB7-15D1F8D9FF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C2253B5-60F6-F415-D51D-5B2EE43C22C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F2242E3-2B18-544B-BC6B-4F3D030FFB8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053564C-BB0B-A4FD-B377-81CC259FB1C8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it-IT" sz="2400" b="1" dirty="0">
                <a:latin typeface="Coolvetica"/>
              </a:rPr>
              <a:t>5.</a:t>
            </a:r>
            <a:r>
              <a:rPr lang="it-IT" sz="2400" b="1" dirty="0" err="1">
                <a:latin typeface="Coolvetica"/>
              </a:rPr>
              <a:t>Contextual</a:t>
            </a:r>
            <a:r>
              <a:rPr lang="it-IT" sz="2400" b="1" dirty="0">
                <a:latin typeface="Coolvetica"/>
              </a:rPr>
              <a:t>e social</a:t>
            </a:r>
            <a:r>
              <a:rPr lang="it-IT" sz="2400" b="1" dirty="0" err="1">
                <a:latin typeface="Coolvetica"/>
              </a:rPr>
              <a:t>sinais</a:t>
            </a:r>
            <a:endParaRPr lang="it-IT" sz="2400" b="1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Excessivo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interesse</a:t>
            </a:r>
            <a:r>
              <a:rPr lang="it-IT" sz="2400" dirty="0">
                <a:latin typeface="Coolvetica"/>
              </a:rPr>
              <a:t>em</a:t>
            </a:r>
            <a:r>
              <a:rPr lang="it-IT" sz="2400" dirty="0" err="1">
                <a:latin typeface="Coolvetica"/>
              </a:rPr>
              <a:t>extremo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dietas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nutrição</a:t>
            </a:r>
            <a:r>
              <a:rPr lang="it-IT" sz="2400" dirty="0">
                <a:latin typeface="Coolvetica"/>
              </a:rPr>
              <a:t>tendências</a:t>
            </a:r>
            <a:r>
              <a:rPr lang="it-IT" sz="2400" dirty="0" err="1">
                <a:latin typeface="Coolvetica"/>
              </a:rPr>
              <a:t>entre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pares</a:t>
            </a:r>
            <a:r>
              <a:rPr lang="it-IT" sz="2400" dirty="0">
                <a:latin typeface="Coolvetica"/>
              </a:rPr>
              <a:t>ou online</a:t>
            </a: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 err="1">
                <a:latin typeface="Coolvetica"/>
              </a:rPr>
              <a:t>Dormir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perturbações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insónia</a:t>
            </a:r>
            <a:endParaRPr lang="it-IT" sz="2400" dirty="0">
              <a:latin typeface="Coolvetica"/>
            </a:endParaRP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Social</a:t>
            </a:r>
            <a:r>
              <a:rPr lang="it-IT" sz="2400" dirty="0" err="1">
                <a:latin typeface="Coolvetica"/>
              </a:rPr>
              <a:t>relação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dificuldades</a:t>
            </a:r>
            <a:r>
              <a:rPr lang="it-IT" sz="2400" dirty="0">
                <a:latin typeface="Coolvetica"/>
              </a:rPr>
              <a:t>ou</a:t>
            </a:r>
            <a:r>
              <a:rPr lang="it-IT" sz="2400" dirty="0" err="1">
                <a:latin typeface="Coolvetica"/>
              </a:rPr>
              <a:t>levantamento</a:t>
            </a:r>
            <a:r>
              <a:rPr lang="it-IT" sz="2400" dirty="0">
                <a:latin typeface="Coolvetica"/>
              </a:rPr>
              <a:t>de atividades não desportivas</a:t>
            </a:r>
          </a:p>
          <a:p>
            <a:pPr marL="630238" indent="-342900" algn="l" rtl="0">
              <a:buFont typeface="Arial" panose="020B0604020202020204" pitchFamily="34" charset="0"/>
              <a:buChar char="•"/>
            </a:pPr>
            <a:r>
              <a:rPr lang="it-IT" sz="2400" dirty="0">
                <a:latin typeface="Coolvetica"/>
              </a:rPr>
              <a:t>Stress ou pressão</a:t>
            </a:r>
            <a:r>
              <a:rPr lang="it-IT" sz="2400" dirty="0" err="1">
                <a:latin typeface="Coolvetica"/>
              </a:rPr>
              <a:t>relacionado</a:t>
            </a:r>
            <a:r>
              <a:rPr lang="it-IT" sz="2400" dirty="0">
                <a:latin typeface="Coolvetica"/>
              </a:rPr>
              <a:t>para performances desportivas</a:t>
            </a:r>
          </a:p>
        </p:txBody>
      </p:sp>
    </p:spTree>
    <p:extLst>
      <p:ext uri="{BB962C8B-B14F-4D97-AF65-F5344CB8AC3E}">
        <p14:creationId xmlns:p14="http://schemas.microsoft.com/office/powerpoint/2010/main" val="644166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3C79B88A-FEC2-2535-8C86-57A7DFD96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EB57118-D660-7966-9EC2-990D5669C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 algn="l"/>
            <a:r>
              <a:rPr lang="it-IT" sz="4000" dirty="0" err="1">
                <a:latin typeface="Coolvetica"/>
              </a:rPr>
              <a:t>Porquê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Exercício</a:t>
            </a:r>
            <a:r>
              <a:rPr lang="it-IT" sz="4000" dirty="0">
                <a:latin typeface="Coolvetica"/>
              </a:rPr>
              <a:t> </a:t>
            </a:r>
            <a:r>
              <a:rPr lang="it-IT" sz="4000" dirty="0" err="1">
                <a:latin typeface="Coolvetica"/>
              </a:rPr>
              <a:t>É</a:t>
            </a:r>
            <a:r>
              <a:rPr lang="it-IT" sz="4000" dirty="0">
                <a:latin typeface="Coolvetica"/>
              </a:rPr>
              <a:t>Não</a:t>
            </a:r>
            <a:r>
              <a:rPr lang="it-IT" sz="4000" dirty="0" err="1">
                <a:latin typeface="Coolvetica"/>
              </a:rPr>
              <a:t>Mais longo</a:t>
            </a:r>
            <a:r>
              <a:rPr lang="it-IT" sz="4000" dirty="0">
                <a:latin typeface="Coolvetica"/>
              </a:rPr>
              <a:t>'</a:t>
            </a:r>
            <a:r>
              <a:rPr lang="it-IT" sz="4000" dirty="0" err="1">
                <a:latin typeface="Coolvetica"/>
              </a:rPr>
              <a:t>Proibido</a:t>
            </a:r>
            <a:r>
              <a:rPr lang="it-IT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C509DFE-5174-F208-3753-125F0649426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045BD5-DC33-08F2-3357-99EA583C552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CF9EAFB8-2E95-8599-418D-22D17B144C4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7757D524-38B1-D7FA-0CAB-04F496DBCCB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C5A19E-8C89-D01F-0386-845F9656336A}"/>
              </a:ext>
            </a:extLst>
          </p:cNvPr>
          <p:cNvSpPr txBox="1"/>
          <p:nvPr/>
        </p:nvSpPr>
        <p:spPr>
          <a:xfrm>
            <a:off x="504000" y="1127115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Histórico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abordagem</a:t>
            </a:r>
            <a:r>
              <a:rPr lang="it-IT" sz="2400" dirty="0">
                <a:latin typeface="Coolvetica"/>
              </a:rPr>
              <a:t>:</a:t>
            </a:r>
            <a:r>
              <a:rPr lang="it-IT" sz="2400" b="1" dirty="0">
                <a:latin typeface="Coolvetica"/>
              </a:rPr>
              <a:t>DE</a:t>
            </a:r>
            <a:r>
              <a:rPr lang="it-IT" sz="2400" b="1" dirty="0" err="1">
                <a:latin typeface="Coolvetica"/>
              </a:rPr>
              <a:t>pacientes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frequentemente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aconselhado</a:t>
            </a:r>
            <a:r>
              <a:rPr lang="it-IT" sz="2400" b="1" dirty="0">
                <a:latin typeface="Coolvetica"/>
              </a:rPr>
              <a:t>parar</a:t>
            </a:r>
            <a:r>
              <a:rPr lang="it-IT" sz="2400" b="1" dirty="0" err="1">
                <a:latin typeface="Coolvetica"/>
              </a:rPr>
              <a:t>tudo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físico</a:t>
            </a:r>
            <a:r>
              <a:rPr lang="it-IT" sz="2400" b="1" dirty="0">
                <a:latin typeface="Coolvetica"/>
              </a:rPr>
              <a:t>atividade</a:t>
            </a:r>
          </a:p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dirty="0" err="1">
                <a:latin typeface="Coolvetica"/>
              </a:rPr>
              <a:t>Atual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prova</a:t>
            </a:r>
            <a:r>
              <a:rPr lang="it-IT" sz="2400" dirty="0">
                <a:latin typeface="Coolvetica"/>
              </a:rPr>
              <a:t>:</a:t>
            </a:r>
            <a:r>
              <a:rPr lang="it-IT" sz="2400" b="1" dirty="0" err="1">
                <a:latin typeface="Coolvetica"/>
              </a:rPr>
              <a:t>controlado</a:t>
            </a:r>
            <a:r>
              <a:rPr lang="it-IT" sz="2400" b="1" dirty="0">
                <a:latin typeface="Coolvetica"/>
              </a:rPr>
              <a:t> </a:t>
            </a:r>
            <a:r>
              <a:rPr lang="it-IT" sz="2400" b="1" dirty="0" err="1">
                <a:latin typeface="Coolvetica"/>
              </a:rPr>
              <a:t>físico</a:t>
            </a:r>
            <a:r>
              <a:rPr lang="it-IT" sz="2400" b="1" dirty="0">
                <a:latin typeface="Coolvetica"/>
              </a:rPr>
              <a:t>a atividade pode ser segura e</a:t>
            </a:r>
            <a:r>
              <a:rPr lang="it-IT" sz="2400" b="1" dirty="0" err="1">
                <a:latin typeface="Coolvetica"/>
              </a:rPr>
              <a:t>benéfico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se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isto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é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supervisionado</a:t>
            </a:r>
            <a:r>
              <a:rPr lang="it-IT" sz="2400" dirty="0">
                <a:latin typeface="Coolvetica"/>
              </a:rPr>
              <a:t>e</a:t>
            </a:r>
            <a:r>
              <a:rPr lang="it-IT" sz="2400" dirty="0" err="1">
                <a:latin typeface="Coolvetica"/>
              </a:rPr>
              <a:t>individualizado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nutricional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ingestão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é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adequado</a:t>
            </a:r>
            <a:r>
              <a:rPr lang="it-IT" sz="2400" dirty="0">
                <a:latin typeface="Coolvetica"/>
              </a:rPr>
              <a:t>para</a:t>
            </a:r>
            <a:r>
              <a:rPr lang="it-IT" sz="2400" dirty="0" err="1">
                <a:latin typeface="Coolvetica"/>
              </a:rPr>
              <a:t>conhecer</a:t>
            </a:r>
            <a:r>
              <a:rPr lang="it-IT" sz="2400" dirty="0">
                <a:latin typeface="Coolvetica"/>
              </a:rPr>
              <a:t>As demandas energéticas,</a:t>
            </a:r>
            <a:r>
              <a:rPr lang="it-IT" sz="2400" dirty="0" err="1">
                <a:latin typeface="Coolvetica"/>
              </a:rPr>
              <a:t>psicológico</a:t>
            </a:r>
            <a:r>
              <a:rPr lang="it-IT" sz="2400" dirty="0">
                <a:latin typeface="Coolvetica"/>
              </a:rPr>
              <a:t>apoio</a:t>
            </a:r>
            <a:r>
              <a:rPr lang="it-IT" sz="2400" dirty="0" err="1">
                <a:latin typeface="Coolvetica"/>
              </a:rPr>
              <a:t>é</a:t>
            </a:r>
            <a:r>
              <a:rPr lang="it-IT" sz="2400" dirty="0">
                <a:latin typeface="Coolvetica"/>
              </a:rPr>
              <a:t>no lugar</a:t>
            </a:r>
          </a:p>
          <a:p>
            <a:pPr marL="457200" indent="-457200" algn="l" rtl="0">
              <a:buFont typeface="Wingdings" panose="05000000000000000000" pitchFamily="2" charset="2"/>
              <a:buChar char="§"/>
            </a:pPr>
            <a:r>
              <a:rPr lang="it-IT" sz="2400" b="1" dirty="0">
                <a:latin typeface="Coolvetica"/>
              </a:rPr>
              <a:t>Benefícios</a:t>
            </a:r>
            <a:r>
              <a:rPr lang="it-IT" sz="2400" dirty="0">
                <a:latin typeface="Coolvetica"/>
              </a:rPr>
              <a:t>: suporta</a:t>
            </a:r>
            <a:r>
              <a:rPr lang="it-IT" sz="2400" dirty="0" err="1">
                <a:latin typeface="Coolvetica"/>
              </a:rPr>
              <a:t>mental</a:t>
            </a:r>
            <a:r>
              <a:rPr lang="it-IT" sz="2400" dirty="0">
                <a:latin typeface="Coolvetica"/>
              </a:rPr>
              <a:t>saúde e humor</a:t>
            </a:r>
            <a:r>
              <a:rPr lang="it-IT" sz="2400" dirty="0" err="1">
                <a:latin typeface="Coolvetica"/>
              </a:rPr>
              <a:t>regulamento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mantém</a:t>
            </a:r>
            <a:r>
              <a:rPr lang="it-IT" sz="2400" dirty="0">
                <a:latin typeface="Coolvetica"/>
              </a:rPr>
              <a:t>massa muscular e</a:t>
            </a:r>
            <a:r>
              <a:rPr lang="it-IT" sz="2400" dirty="0" err="1">
                <a:latin typeface="Coolvetica"/>
              </a:rPr>
              <a:t>funcional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capacidade</a:t>
            </a:r>
            <a:r>
              <a:rPr lang="it-IT" sz="2400" dirty="0">
                <a:latin typeface="Coolvetica"/>
              </a:rPr>
              <a:t>,</a:t>
            </a:r>
            <a:r>
              <a:rPr lang="it-IT" sz="2400" dirty="0" err="1">
                <a:latin typeface="Coolvetica"/>
              </a:rPr>
              <a:t>encoraja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gradual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reintegração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em</a:t>
            </a:r>
            <a:r>
              <a:rPr lang="it-IT" sz="2400" dirty="0">
                <a:latin typeface="Coolvetica"/>
              </a:rPr>
              <a:t> </a:t>
            </a:r>
            <a:r>
              <a:rPr lang="it-IT" sz="2400" dirty="0" err="1">
                <a:latin typeface="Coolvetica"/>
              </a:rPr>
              <a:t>normal</a:t>
            </a:r>
            <a:r>
              <a:rPr lang="it-IT" sz="2400" dirty="0">
                <a:latin typeface="Coolvetica"/>
              </a:rPr>
              <a:t>Padrões de estilo de vida</a:t>
            </a:r>
          </a:p>
        </p:txBody>
      </p:sp>
    </p:spTree>
    <p:extLst>
      <p:ext uri="{BB962C8B-B14F-4D97-AF65-F5344CB8AC3E}">
        <p14:creationId xmlns:p14="http://schemas.microsoft.com/office/powerpoint/2010/main" val="757614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5287</TotalTime>
  <Words>1278</Words>
  <Application>Microsoft Office PowerPoint</Application>
  <PresentationFormat>Personalizzato</PresentationFormat>
  <Paragraphs>161</Paragraphs>
  <Slides>22</Slides>
  <Notes>22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0" baseType="lpstr">
      <vt:lpstr>Aptos</vt:lpstr>
      <vt:lpstr>Arial</vt:lpstr>
      <vt:lpstr>Coolvetica</vt:lpstr>
      <vt:lpstr>Helvetica</vt:lpstr>
      <vt:lpstr>Symbol</vt:lpstr>
      <vt:lpstr>Times New Roman</vt:lpstr>
      <vt:lpstr>Wingdings</vt:lpstr>
      <vt:lpstr>Office</vt:lpstr>
      <vt:lpstr>Presentazione standard di PowerPoint</vt:lpstr>
      <vt:lpstr>Learning Objectives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Why Exercise Is No Longer ‘Forbidden’</vt:lpstr>
      <vt:lpstr>Why Exercise Is No Longer ‘Forbidden’</vt:lpstr>
      <vt:lpstr>Why Exercise Is No Longer ‘Forbidden’</vt:lpstr>
      <vt:lpstr>Why Exercise Is No Longer ‘Forbidden’</vt:lpstr>
      <vt:lpstr>How Exercise Is Now Managed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Multidisciplinary Approach in Sport Teams</vt:lpstr>
      <vt:lpstr>Emerging Tools and Strategies</vt:lpstr>
      <vt:lpstr>Key Takeaways</vt:lpstr>
      <vt:lpstr>Download the bibliography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346</cp:revision>
  <dcterms:created xsi:type="dcterms:W3CDTF">2025-02-21T17:30:07Z</dcterms:created>
  <dcterms:modified xsi:type="dcterms:W3CDTF">2025-10-01T21:28:46Z</dcterms:modified>
  <dc:language>en-US</dc:language>
</cp:coreProperties>
</file>